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6" r:id="rId4"/>
    <p:sldId id="260" r:id="rId5"/>
    <p:sldId id="261" r:id="rId6"/>
    <p:sldId id="262" r:id="rId7"/>
    <p:sldId id="264" r:id="rId8"/>
    <p:sldId id="265" r:id="rId9"/>
    <p:sldId id="266" r:id="rId10"/>
    <p:sldId id="268" r:id="rId11"/>
    <p:sldId id="263" r:id="rId12"/>
    <p:sldId id="269" r:id="rId13"/>
    <p:sldId id="267" r:id="rId14"/>
    <p:sldId id="273" r:id="rId15"/>
    <p:sldId id="270" r:id="rId16"/>
    <p:sldId id="271" r:id="rId17"/>
    <p:sldId id="272" r:id="rId18"/>
    <p:sldId id="259"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2" d="100"/>
          <a:sy n="152" d="100"/>
        </p:scale>
        <p:origin x="604"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l Deltour" userId="16dc0062409c4a80" providerId="LiveId" clId="{CA156A01-7859-4CD4-8F3D-C3625777BE5A}"/>
    <pc:docChg chg="undo custSel addSld delSld modSld sldOrd">
      <pc:chgData name="Pol Deltour" userId="16dc0062409c4a80" providerId="LiveId" clId="{CA156A01-7859-4CD4-8F3D-C3625777BE5A}" dt="2024-09-23T08:53:03.432" v="1322" actId="6549"/>
      <pc:docMkLst>
        <pc:docMk/>
      </pc:docMkLst>
      <pc:sldChg chg="addSp delSp modSp new mod ord setBg addAnim delAnim">
        <pc:chgData name="Pol Deltour" userId="16dc0062409c4a80" providerId="LiveId" clId="{CA156A01-7859-4CD4-8F3D-C3625777BE5A}" dt="2024-09-23T07:53:57.256" v="311" actId="26606"/>
        <pc:sldMkLst>
          <pc:docMk/>
          <pc:sldMk cId="2482225821" sldId="256"/>
        </pc:sldMkLst>
      </pc:sldChg>
      <pc:sldChg chg="delSp modSp add mod setBg delDesignElem">
        <pc:chgData name="Pol Deltour" userId="16dc0062409c4a80" providerId="LiveId" clId="{CA156A01-7859-4CD4-8F3D-C3625777BE5A}" dt="2024-09-22T08:46:39.656" v="23" actId="20577"/>
        <pc:sldMkLst>
          <pc:docMk/>
          <pc:sldMk cId="1885155500" sldId="257"/>
        </pc:sldMkLst>
      </pc:sldChg>
      <pc:sldChg chg="addSp delSp modSp new del mod setBg">
        <pc:chgData name="Pol Deltour" userId="16dc0062409c4a80" providerId="LiveId" clId="{CA156A01-7859-4CD4-8F3D-C3625777BE5A}" dt="2024-09-23T07:51:44.635" v="305" actId="2696"/>
        <pc:sldMkLst>
          <pc:docMk/>
          <pc:sldMk cId="2486234052" sldId="258"/>
        </pc:sldMkLst>
      </pc:sldChg>
      <pc:sldChg chg="modSp add mod">
        <pc:chgData name="Pol Deltour" userId="16dc0062409c4a80" providerId="LiveId" clId="{CA156A01-7859-4CD4-8F3D-C3625777BE5A}" dt="2024-09-22T08:48:18.192" v="33" actId="20577"/>
        <pc:sldMkLst>
          <pc:docMk/>
          <pc:sldMk cId="929605056" sldId="259"/>
        </pc:sldMkLst>
      </pc:sldChg>
      <pc:sldChg chg="addSp modSp new mod setBg">
        <pc:chgData name="Pol Deltour" userId="16dc0062409c4a80" providerId="LiveId" clId="{CA156A01-7859-4CD4-8F3D-C3625777BE5A}" dt="2024-09-23T07:58:00.306" v="373" actId="1076"/>
        <pc:sldMkLst>
          <pc:docMk/>
          <pc:sldMk cId="2627342407" sldId="260"/>
        </pc:sldMkLst>
      </pc:sldChg>
      <pc:sldChg chg="addSp delSp modSp new mod setBg">
        <pc:chgData name="Pol Deltour" userId="16dc0062409c4a80" providerId="LiveId" clId="{CA156A01-7859-4CD4-8F3D-C3625777BE5A}" dt="2024-09-23T08:04:13.098" v="419" actId="14100"/>
        <pc:sldMkLst>
          <pc:docMk/>
          <pc:sldMk cId="2357946499" sldId="261"/>
        </pc:sldMkLst>
      </pc:sldChg>
      <pc:sldChg chg="addSp modSp new mod setBg">
        <pc:chgData name="Pol Deltour" userId="16dc0062409c4a80" providerId="LiveId" clId="{CA156A01-7859-4CD4-8F3D-C3625777BE5A}" dt="2024-09-23T08:29:37.960" v="965" actId="27636"/>
        <pc:sldMkLst>
          <pc:docMk/>
          <pc:sldMk cId="2382607962" sldId="262"/>
        </pc:sldMkLst>
      </pc:sldChg>
      <pc:sldChg chg="modSp add mod">
        <pc:chgData name="Pol Deltour" userId="16dc0062409c4a80" providerId="LiveId" clId="{CA156A01-7859-4CD4-8F3D-C3625777BE5A}" dt="2024-09-23T08:29:09.291" v="963" actId="20577"/>
        <pc:sldMkLst>
          <pc:docMk/>
          <pc:sldMk cId="2897418884" sldId="263"/>
        </pc:sldMkLst>
      </pc:sldChg>
      <pc:sldChg chg="modSp add mod">
        <pc:chgData name="Pol Deltour" userId="16dc0062409c4a80" providerId="LiveId" clId="{CA156A01-7859-4CD4-8F3D-C3625777BE5A}" dt="2024-09-23T08:25:26.413" v="864" actId="6549"/>
        <pc:sldMkLst>
          <pc:docMk/>
          <pc:sldMk cId="3178921538" sldId="264"/>
        </pc:sldMkLst>
      </pc:sldChg>
      <pc:sldChg chg="addSp delSp modSp add mod">
        <pc:chgData name="Pol Deltour" userId="16dc0062409c4a80" providerId="LiveId" clId="{CA156A01-7859-4CD4-8F3D-C3625777BE5A}" dt="2024-09-23T08:39:49.598" v="1176" actId="26606"/>
        <pc:sldMkLst>
          <pc:docMk/>
          <pc:sldMk cId="1607328846" sldId="265"/>
        </pc:sldMkLst>
      </pc:sldChg>
      <pc:sldChg chg="addSp modSp new mod setBg">
        <pc:chgData name="Pol Deltour" userId="16dc0062409c4a80" providerId="LiveId" clId="{CA156A01-7859-4CD4-8F3D-C3625777BE5A}" dt="2024-09-23T08:19:40.946" v="690" actId="14100"/>
        <pc:sldMkLst>
          <pc:docMk/>
          <pc:sldMk cId="1238703907" sldId="266"/>
        </pc:sldMkLst>
      </pc:sldChg>
      <pc:sldChg chg="addSp delSp modSp new mod ord setBg">
        <pc:chgData name="Pol Deltour" userId="16dc0062409c4a80" providerId="LiveId" clId="{CA156A01-7859-4CD4-8F3D-C3625777BE5A}" dt="2024-09-23T08:49:03.738" v="1213" actId="12"/>
        <pc:sldMkLst>
          <pc:docMk/>
          <pc:sldMk cId="4045845388" sldId="267"/>
        </pc:sldMkLst>
      </pc:sldChg>
      <pc:sldChg chg="modSp add mod ord">
        <pc:chgData name="Pol Deltour" userId="16dc0062409c4a80" providerId="LiveId" clId="{CA156A01-7859-4CD4-8F3D-C3625777BE5A}" dt="2024-09-23T08:30:08.370" v="970" actId="5793"/>
        <pc:sldMkLst>
          <pc:docMk/>
          <pc:sldMk cId="2050642213" sldId="268"/>
        </pc:sldMkLst>
      </pc:sldChg>
      <pc:sldChg chg="modSp add mod ord">
        <pc:chgData name="Pol Deltour" userId="16dc0062409c4a80" providerId="LiveId" clId="{CA156A01-7859-4CD4-8F3D-C3625777BE5A}" dt="2024-09-23T08:35:30.463" v="1078" actId="6549"/>
        <pc:sldMkLst>
          <pc:docMk/>
          <pc:sldMk cId="3523666590" sldId="269"/>
        </pc:sldMkLst>
      </pc:sldChg>
      <pc:sldChg chg="modSp add mod">
        <pc:chgData name="Pol Deltour" userId="16dc0062409c4a80" providerId="LiveId" clId="{CA156A01-7859-4CD4-8F3D-C3625777BE5A}" dt="2024-09-23T08:35:45.014" v="1081" actId="20577"/>
        <pc:sldMkLst>
          <pc:docMk/>
          <pc:sldMk cId="2396470391" sldId="270"/>
        </pc:sldMkLst>
      </pc:sldChg>
      <pc:sldChg chg="modSp add mod">
        <pc:chgData name="Pol Deltour" userId="16dc0062409c4a80" providerId="LiveId" clId="{CA156A01-7859-4CD4-8F3D-C3625777BE5A}" dt="2024-09-23T08:37:05.278" v="1117" actId="20577"/>
        <pc:sldMkLst>
          <pc:docMk/>
          <pc:sldMk cId="2313411919" sldId="271"/>
        </pc:sldMkLst>
      </pc:sldChg>
      <pc:sldChg chg="modSp add mod">
        <pc:chgData name="Pol Deltour" userId="16dc0062409c4a80" providerId="LiveId" clId="{CA156A01-7859-4CD4-8F3D-C3625777BE5A}" dt="2024-09-23T08:38:19.093" v="1172" actId="20577"/>
        <pc:sldMkLst>
          <pc:docMk/>
          <pc:sldMk cId="2937589520" sldId="272"/>
        </pc:sldMkLst>
      </pc:sldChg>
      <pc:sldChg chg="modSp add mod">
        <pc:chgData name="Pol Deltour" userId="16dc0062409c4a80" providerId="LiveId" clId="{CA156A01-7859-4CD4-8F3D-C3625777BE5A}" dt="2024-09-23T08:53:03.432" v="1322" actId="6549"/>
        <pc:sldMkLst>
          <pc:docMk/>
          <pc:sldMk cId="2139929990" sldId="273"/>
        </pc:sldMkLst>
      </pc:sldChg>
    </pc:docChg>
  </pc:docChgLst>
  <pc:docChgLst>
    <pc:chgData name="Pol Deltour" userId="16dc0062409c4a80" providerId="LiveId" clId="{E30E4ABF-CED7-4AAF-95B4-12A1A8B37755}"/>
    <pc:docChg chg="custSel modSld">
      <pc:chgData name="Pol Deltour" userId="16dc0062409c4a80" providerId="LiveId" clId="{E30E4ABF-CED7-4AAF-95B4-12A1A8B37755}" dt="2025-01-02T12:44:49.987" v="36" actId="5793"/>
      <pc:docMkLst>
        <pc:docMk/>
      </pc:docMkLst>
      <pc:sldChg chg="modSp mod">
        <pc:chgData name="Pol Deltour" userId="16dc0062409c4a80" providerId="LiveId" clId="{E30E4ABF-CED7-4AAF-95B4-12A1A8B37755}" dt="2025-01-02T12:44:49.987" v="36" actId="5793"/>
        <pc:sldMkLst>
          <pc:docMk/>
          <pc:sldMk cId="929605056" sldId="259"/>
        </pc:sldMkLst>
        <pc:spChg chg="mod">
          <ac:chgData name="Pol Deltour" userId="16dc0062409c4a80" providerId="LiveId" clId="{E30E4ABF-CED7-4AAF-95B4-12A1A8B37755}" dt="2025-01-02T12:44:49.987" v="36" actId="5793"/>
          <ac:spMkLst>
            <pc:docMk/>
            <pc:sldMk cId="929605056" sldId="259"/>
            <ac:spMk id="15" creationId="{14239DD4-DA15-78ED-BAB0-FF057781E98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FA6D7-05A4-C590-2226-A7CC82DEF19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697248BE-A511-EDF9-4A51-3A807A48F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C33B4920-FBFB-97A0-D00E-B9F6C1A0DE7F}"/>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095A4387-8C8D-142C-4452-079C88FB03D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0E55E25-6FB9-3F98-E691-4F845DD3DCCE}"/>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3688698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6AED92-1074-22B5-A53B-F1180C09C30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8BE7908-8515-8F79-A813-D327075A6F6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BDFDA-24D9-344E-9550-07FD68F37B45}"/>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DD0E0B54-E67C-8CA3-203E-62EEEB5504B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1A7B2BB-C1A3-8748-C5E4-565DE6140CDB}"/>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402761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C522BA98-9D14-CE74-96B4-6F33B6011E1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C1F3EC55-B456-8FE8-29E3-38F4E495FA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85ABD76-9B32-A8AF-C654-FBC22E2BA6CE}"/>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A9F8BF31-5409-6951-AFE2-08F8F7B70D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94A47E7-66CA-E7DA-C6D0-530C381E1C6C}"/>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508517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718B06-37D5-3189-5317-65CE71FF07A6}"/>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3BD5CE9-6602-4ED7-2BE3-960ADB59D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77022B-EB09-1D60-B66C-2C06B386D479}"/>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43F15ECB-517C-0119-8511-E94EAF4289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F746BA3-1B33-8294-1B39-C4ED5594D7EC}"/>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41896462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15AC81-D258-30DC-8E9E-6F987C50D66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9BD63B5-3F59-A41C-907E-D73165095704}"/>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C7BBCA1-1B5B-085E-97F4-4C63E01443D5}"/>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8A0BED04-88BE-FB40-F2A8-0BEF89DF9CB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507E9F-42DA-B8CE-B96F-2BCFA0E7152D}"/>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1063540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8FF461-79F1-C531-FE66-6E97E4B1668D}"/>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331019C-5FED-8136-A0BC-640319EDAD9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9568B25-0E6D-058C-033C-FDE0D7C08F4F}"/>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B32113C3-C359-18F9-5E0A-9881479CD36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5C0FFA9-B0BF-F5C7-F3EF-225D8774BA7B}"/>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1605976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8E0E50-E238-63E8-5168-A41CBD79E5C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2466571-3ED8-FF56-2F85-B4BA8A5D3F26}"/>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F4B7997-2E6C-D0B3-4CC3-22B12EEF1F6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A1187EE-39A1-8E8F-1C2A-9BF4FAA48811}"/>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56C2137B-5E56-777E-9726-138E19F387F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8D688C3-2200-6EE9-C724-A2B26E3B1075}"/>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724417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26C44-431E-684E-92D8-6B0DC5C5283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CE12128-8F7D-8F4D-C678-44B3D5B42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7354490-4735-C1CB-2443-9C1B2C9D8F34}"/>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A4A1854-9CE6-61EB-FAC2-2EE4FDB448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9FBC818-E2E3-ED23-E224-18A32FA745F2}"/>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CA37A61-DC0B-A424-E500-BBE01AF41E78}"/>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8" name="Tijdelijke aanduiding voor voettekst 7">
            <a:extLst>
              <a:ext uri="{FF2B5EF4-FFF2-40B4-BE49-F238E27FC236}">
                <a16:creationId xmlns:a16="http://schemas.microsoft.com/office/drawing/2014/main" id="{49E4FB2D-E7E1-556A-B066-ED2323DB847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3CB9E3B-E6D8-B504-A0C5-262BAFC6E500}"/>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21015745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5189AF-686F-039B-A5FB-6D252297A60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18D9D3B-06F9-6A87-84EA-C2FFD5C44B7D}"/>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4" name="Tijdelijke aanduiding voor voettekst 3">
            <a:extLst>
              <a:ext uri="{FF2B5EF4-FFF2-40B4-BE49-F238E27FC236}">
                <a16:creationId xmlns:a16="http://schemas.microsoft.com/office/drawing/2014/main" id="{DC7E40F3-3002-0047-B4DD-73178DC7134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3CEC18F4-0C35-F566-4A10-7BB3E595C9A8}"/>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1294545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94FE4A2-E9E6-3A5F-537B-E165A0519CDF}"/>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3" name="Tijdelijke aanduiding voor voettekst 2">
            <a:extLst>
              <a:ext uri="{FF2B5EF4-FFF2-40B4-BE49-F238E27FC236}">
                <a16:creationId xmlns:a16="http://schemas.microsoft.com/office/drawing/2014/main" id="{017B054D-708B-C98A-EF83-CDBFDB24EA3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85D67C7-DDA4-7A03-36EA-FB9F6B121B35}"/>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29244876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9534E5-548C-DDD8-91CE-2453F06D96E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D4FD6B5-6F2A-6491-22D4-BCCC6275F6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225019A6-99B2-01A1-F7C1-7E2A17DC6D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673A9C3-278A-6385-7DD1-293005D4605E}"/>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5CF63134-778D-D277-4964-9541855E9D7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6F3D666-F911-7EDB-CDBC-3D98590CB89F}"/>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248358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B69333-A47B-99C9-FADE-9B3C40C2F4D6}"/>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DD44A27-A668-86E3-71FE-29AC6984D71C}"/>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53351A0-1ED8-8797-C7BD-CB393EBF8CCF}"/>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3E03CB49-8491-DEE6-0C07-43B3D09AD0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D169654-DC60-BCC5-C222-68ADD900A660}"/>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3029045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54C16-92E0-FB1B-1B46-A8C5E5ADF3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4776A84-3111-280D-2CCC-88CD5529E5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DC2C9598-C5E0-8EAB-0D70-AE97CBC509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EC70E90-C613-A9A4-C7F8-EB363476E613}"/>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6FF172A2-0C35-3BC0-8D5C-7D359CA8EAA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C4FB43B-CF36-3EB6-EDB7-9057DFC1757E}"/>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3860131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EF96D1-1D41-9B0A-8082-A6609C1ABE43}"/>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B4E89E7E-8F2C-B27B-2D72-C885E9033CF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993403-0A69-BF03-73C0-BE6222C6928C}"/>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FC73EF06-966B-A7FA-FC0F-1F4797AEF2D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9B6766-6CAD-3A50-CE62-237A29021AFE}"/>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3767761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949B30AB-89BC-AD99-C4AD-B90C6E3705D4}"/>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0809FE3-C271-81B1-C454-80A07461F45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73D7BC1-93BF-9626-2800-B324915DB3B9}"/>
              </a:ext>
            </a:extLst>
          </p:cNvPr>
          <p:cNvSpPr>
            <a:spLocks noGrp="1"/>
          </p:cNvSpPr>
          <p:nvPr>
            <p:ph type="dt" sz="half" idx="10"/>
          </p:nvPr>
        </p:nvSpPr>
        <p:spPr/>
        <p:txBody>
          <a:body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0178EB96-CBF7-7D23-9487-3BAD16D4A3A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E84F3ED-8424-7079-04D8-7E904B99B6F5}"/>
              </a:ext>
            </a:extLst>
          </p:cNvPr>
          <p:cNvSpPr>
            <a:spLocks noGrp="1"/>
          </p:cNvSpPr>
          <p:nvPr>
            <p:ph type="sldNum" sz="quarter" idx="12"/>
          </p:nvPr>
        </p:nvSpPr>
        <p:spPr/>
        <p:txBody>
          <a:bodyPr/>
          <a:lstStyle/>
          <a:p>
            <a:fld id="{2E373D7D-9C9C-4BA5-869F-6EC8DE2EBB86}" type="slidenum">
              <a:rPr lang="nl-NL" smtClean="0"/>
              <a:t>‹nr.›</a:t>
            </a:fld>
            <a:endParaRPr lang="nl-NL"/>
          </a:p>
        </p:txBody>
      </p:sp>
    </p:spTree>
    <p:extLst>
      <p:ext uri="{BB962C8B-B14F-4D97-AF65-F5344CB8AC3E}">
        <p14:creationId xmlns:p14="http://schemas.microsoft.com/office/powerpoint/2010/main" val="1318418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3316C4-C2D6-397E-340C-FE25F775F4D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C4DCA4D-BACD-AA25-F8ED-712EF5C692B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A230C0-44C5-EE83-C15A-203FF8866C16}"/>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8DD18C9A-9D44-84CF-0965-7F2F7A8263E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5DFEB8D-C087-E687-947E-5A422D6C9142}"/>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2696842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94193-5A05-ECC9-B2C9-05F680603F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2C5F9F2-35EB-8703-D5AE-817D4D2CA8C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C543FBE-DF42-FEE8-DFB3-8726ED4268F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021B0ECA-496B-66EB-39A4-8B6EBBF569A2}"/>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5EA9AF02-4878-594A-3603-29BBE8C93DB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233489D-3258-3AEF-0183-0AAC36747A0C}"/>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90679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2EB5C2-B769-CA88-20FF-21ADA36455E8}"/>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0A2EAAD-A678-B5D1-D545-351BEC0357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79D85C8-0865-C2CA-EDC8-F5F6DB53F65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9938300-E57E-A8C3-4AD0-322970555C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7BA1423-7BBF-1277-6CC7-8FC243D28B1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9950011-5841-CC4D-B2F8-54F46B0ADC65}"/>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8" name="Tijdelijke aanduiding voor voettekst 7">
            <a:extLst>
              <a:ext uri="{FF2B5EF4-FFF2-40B4-BE49-F238E27FC236}">
                <a16:creationId xmlns:a16="http://schemas.microsoft.com/office/drawing/2014/main" id="{9DF941D6-56B4-9A1A-EF11-6361DD57C7F6}"/>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2CCFAAB2-FD98-DA5F-CD4D-18736B049DBA}"/>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2629880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A4A53C-A976-FFAD-611A-F5081F9E2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D2EE6F-9AA0-82B7-163F-A4E61BF1CEC5}"/>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4" name="Tijdelijke aanduiding voor voettekst 3">
            <a:extLst>
              <a:ext uri="{FF2B5EF4-FFF2-40B4-BE49-F238E27FC236}">
                <a16:creationId xmlns:a16="http://schemas.microsoft.com/office/drawing/2014/main" id="{A926B1AC-3CED-2D10-7C9A-8866A6B7D76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A5E6639-0989-1A8D-3B28-582D7FADC4E3}"/>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1751664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8AB26C6-D072-8658-31DF-C8ECDE93B4ED}"/>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3" name="Tijdelijke aanduiding voor voettekst 2">
            <a:extLst>
              <a:ext uri="{FF2B5EF4-FFF2-40B4-BE49-F238E27FC236}">
                <a16:creationId xmlns:a16="http://schemas.microsoft.com/office/drawing/2014/main" id="{351C7EA8-F4BA-256F-3AFC-9A56AAE2ED64}"/>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A25CFD2D-7D77-9777-3C57-9B3DD72A7FCD}"/>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1919411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0D347-8538-27F0-DDB2-F1D9031834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97D6C5E-500A-C94E-68C1-1322D1C337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C900881-169F-A44E-31D1-14DBABFF43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548C58FF-ABFE-D731-E511-F4AC8304972C}"/>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CDB2A598-5E5A-EB6F-A199-6B9EAE9EFF8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09D6CD-8459-474B-E684-2A421166F3A8}"/>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4122479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E9761-5429-FA7F-B9F3-733CDE15B74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AE29407-CE80-18A5-C8C4-660594B914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24448EF-FA9A-F07C-A742-8915C2DB0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80382E8E-B67E-3C03-4745-764A71A86DA4}"/>
              </a:ext>
            </a:extLst>
          </p:cNvPr>
          <p:cNvSpPr>
            <a:spLocks noGrp="1"/>
          </p:cNvSpPr>
          <p:nvPr>
            <p:ph type="dt" sz="half" idx="10"/>
          </p:nvPr>
        </p:nvSpPr>
        <p:spPr/>
        <p:txBody>
          <a:bodyPr/>
          <a:lstStyle/>
          <a:p>
            <a:fld id="{FC61A8A2-F1C0-4CD4-8126-A2E25337D65A}" type="datetimeFigureOut">
              <a:rPr lang="nl-NL" smtClean="0"/>
              <a:t>2-1-2025</a:t>
            </a:fld>
            <a:endParaRPr lang="nl-NL"/>
          </a:p>
        </p:txBody>
      </p:sp>
      <p:sp>
        <p:nvSpPr>
          <p:cNvPr id="6" name="Tijdelijke aanduiding voor voettekst 5">
            <a:extLst>
              <a:ext uri="{FF2B5EF4-FFF2-40B4-BE49-F238E27FC236}">
                <a16:creationId xmlns:a16="http://schemas.microsoft.com/office/drawing/2014/main" id="{239D136A-6981-FA25-7374-9A6BA692673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CF96335-AED8-A413-8172-D8B309C9E6BB}"/>
              </a:ext>
            </a:extLst>
          </p:cNvPr>
          <p:cNvSpPr>
            <a:spLocks noGrp="1"/>
          </p:cNvSpPr>
          <p:nvPr>
            <p:ph type="sldNum" sz="quarter" idx="12"/>
          </p:nvPr>
        </p:nvSpPr>
        <p:spPr/>
        <p:txBody>
          <a:bodyPr/>
          <a:lstStyle/>
          <a:p>
            <a:fld id="{44C3C58B-BB97-4F9E-9F8E-CC7A51363DD0}" type="slidenum">
              <a:rPr lang="nl-NL" smtClean="0"/>
              <a:t>‹nr.›</a:t>
            </a:fld>
            <a:endParaRPr lang="nl-NL"/>
          </a:p>
        </p:txBody>
      </p:sp>
    </p:spTree>
    <p:extLst>
      <p:ext uri="{BB962C8B-B14F-4D97-AF65-F5344CB8AC3E}">
        <p14:creationId xmlns:p14="http://schemas.microsoft.com/office/powerpoint/2010/main" val="3872325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8D782A5-B92F-F14D-783F-CFE21381CF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5C26058-FADC-E163-CB33-BFAEFC1F6B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17B4AAD-B672-E097-980B-9297B93DE2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61A8A2-F1C0-4CD4-8126-A2E25337D65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1497C5F5-99BA-206A-9B66-73A99C347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1504092F-1975-87C0-79CE-AA28EEA375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C3C58B-BB97-4F9E-9F8E-CC7A51363DD0}" type="slidenum">
              <a:rPr lang="nl-NL" smtClean="0"/>
              <a:t>‹nr.›</a:t>
            </a:fld>
            <a:endParaRPr lang="nl-NL"/>
          </a:p>
        </p:txBody>
      </p:sp>
    </p:spTree>
    <p:extLst>
      <p:ext uri="{BB962C8B-B14F-4D97-AF65-F5344CB8AC3E}">
        <p14:creationId xmlns:p14="http://schemas.microsoft.com/office/powerpoint/2010/main" val="3280544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411AAA6-6CAD-AB47-EF37-706A1BE3C2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FF7C2AA-07C7-2183-15A8-6DC0D97149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538A1BD-EDD6-0D94-A337-8377F06FF2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0C258D1-06A5-460D-B77E-728BE160234A}" type="datetimeFigureOut">
              <a:rPr lang="nl-NL" smtClean="0"/>
              <a:t>2-1-2025</a:t>
            </a:fld>
            <a:endParaRPr lang="nl-NL"/>
          </a:p>
        </p:txBody>
      </p:sp>
      <p:sp>
        <p:nvSpPr>
          <p:cNvPr id="5" name="Tijdelijke aanduiding voor voettekst 4">
            <a:extLst>
              <a:ext uri="{FF2B5EF4-FFF2-40B4-BE49-F238E27FC236}">
                <a16:creationId xmlns:a16="http://schemas.microsoft.com/office/drawing/2014/main" id="{B0CC2663-F6A0-0269-C190-09FC59EB7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D71D8660-9DDC-9593-A736-91D2E181DB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373D7D-9C9C-4BA5-869F-6EC8DE2EBB86}" type="slidenum">
              <a:rPr lang="nl-NL" smtClean="0"/>
              <a:t>‹nr.›</a:t>
            </a:fld>
            <a:endParaRPr lang="nl-NL"/>
          </a:p>
        </p:txBody>
      </p:sp>
    </p:spTree>
    <p:extLst>
      <p:ext uri="{BB962C8B-B14F-4D97-AF65-F5344CB8AC3E}">
        <p14:creationId xmlns:p14="http://schemas.microsoft.com/office/powerpoint/2010/main" val="3015509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ewsinitiative.withgoogle.com/fr-fr/resources/trainings/verification/google-fact-check-tools/" TargetMode="External"/><Relationship Id="rId2" Type="http://schemas.openxmlformats.org/officeDocument/2006/relationships/hyperlink" Target="https://www.publicmediaalliance.org/tools/fact-checking-investigative-journalism/" TargetMode="External"/><Relationship Id="rId1" Type="http://schemas.openxmlformats.org/officeDocument/2006/relationships/slideLayout" Target="../slideLayouts/slideLayout2.xml"/><Relationship Id="rId5" Type="http://schemas.openxmlformats.org/officeDocument/2006/relationships/hyperlink" Target="https://crisiscenter.be/en/risks-belgium/security-risks/disinformation/fact-checking" TargetMode="External"/><Relationship Id="rId4" Type="http://schemas.openxmlformats.org/officeDocument/2006/relationships/hyperlink" Target="https://belux.edmo.eu/"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d5qoaj3YndQ"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linkedin.com/in/poldeltour/" TargetMode="External"/><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ifj.org/fileadmin/user_upload/Global_Charter_of_Ethics_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6" descr="Office items on a table">
            <a:extLst>
              <a:ext uri="{FF2B5EF4-FFF2-40B4-BE49-F238E27FC236}">
                <a16:creationId xmlns:a16="http://schemas.microsoft.com/office/drawing/2014/main" id="{4EED3FB7-70EA-9817-FA00-46558C4FE294}"/>
              </a:ext>
            </a:extLst>
          </p:cNvPr>
          <p:cNvPicPr>
            <a:picLocks noChangeAspect="1"/>
          </p:cNvPicPr>
          <p:nvPr/>
        </p:nvPicPr>
        <p:blipFill>
          <a:blip r:embed="rId2">
            <a:alphaModFix amt="60000"/>
          </a:blip>
          <a:srcRect t="9136" b="16361"/>
          <a:stretch/>
        </p:blipFill>
        <p:spPr>
          <a:xfrm>
            <a:off x="-1" y="10"/>
            <a:ext cx="12192001" cy="6857990"/>
          </a:xfrm>
          <a:prstGeom prst="rect">
            <a:avLst/>
          </a:prstGeom>
        </p:spPr>
      </p:pic>
      <p:sp>
        <p:nvSpPr>
          <p:cNvPr id="5" name="Titel 4">
            <a:extLst>
              <a:ext uri="{FF2B5EF4-FFF2-40B4-BE49-F238E27FC236}">
                <a16:creationId xmlns:a16="http://schemas.microsoft.com/office/drawing/2014/main" id="{6A7E376B-219A-2C8D-66CB-106B566D99D8}"/>
              </a:ext>
            </a:extLst>
          </p:cNvPr>
          <p:cNvSpPr>
            <a:spLocks noGrp="1"/>
          </p:cNvSpPr>
          <p:nvPr>
            <p:ph type="title"/>
          </p:nvPr>
        </p:nvSpPr>
        <p:spPr>
          <a:xfrm>
            <a:off x="841248" y="600427"/>
            <a:ext cx="9875520" cy="3299902"/>
          </a:xfrm>
        </p:spPr>
        <p:txBody>
          <a:bodyPr vert="horz" lIns="91440" tIns="45720" rIns="91440" bIns="45720" rtlCol="0" anchor="b">
            <a:normAutofit/>
          </a:bodyPr>
          <a:lstStyle/>
          <a:p>
            <a:r>
              <a:rPr lang="en-US" sz="7600" dirty="0"/>
              <a:t>Journalism &amp; disinformation (2):</a:t>
            </a:r>
            <a:br>
              <a:rPr lang="en-US" sz="7600" dirty="0"/>
            </a:br>
            <a:r>
              <a:rPr lang="en-US" sz="7600" dirty="0"/>
              <a:t>the outcomes</a:t>
            </a:r>
          </a:p>
        </p:txBody>
      </p:sp>
    </p:spTree>
    <p:extLst>
      <p:ext uri="{BB962C8B-B14F-4D97-AF65-F5344CB8AC3E}">
        <p14:creationId xmlns:p14="http://schemas.microsoft.com/office/powerpoint/2010/main" val="1885155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348065"/>
          </a:xfrm>
        </p:spPr>
        <p:txBody>
          <a:bodyPr>
            <a:normAutofit/>
          </a:bodyPr>
          <a:lstStyle/>
          <a:p>
            <a:r>
              <a:rPr lang="nl-BE" sz="5400" dirty="0">
                <a:solidFill>
                  <a:srgbClr val="FFFFFF"/>
                </a:solidFill>
              </a:rPr>
              <a:t>HOW TO STAY ACCURATE ?</a:t>
            </a:r>
            <a:endParaRPr lang="nl-NL" sz="54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586789"/>
            <a:ext cx="10515600" cy="3631998"/>
          </a:xfrm>
        </p:spPr>
        <p:txBody>
          <a:bodyPr>
            <a:noAutofit/>
          </a:bodyPr>
          <a:lstStyle/>
          <a:p>
            <a:pPr>
              <a:buFont typeface="Wingdings" panose="05000000000000000000" pitchFamily="2" charset="2"/>
              <a:buChar char="ü"/>
            </a:pPr>
            <a:r>
              <a:rPr lang="nl-BE" sz="5400" dirty="0"/>
              <a:t> Check </a:t>
            </a:r>
            <a:r>
              <a:rPr lang="nl-BE" sz="5400" dirty="0" err="1"/>
              <a:t>check</a:t>
            </a:r>
            <a:r>
              <a:rPr lang="nl-BE" sz="5400" dirty="0"/>
              <a:t> </a:t>
            </a:r>
            <a:r>
              <a:rPr lang="nl-BE" sz="5400" dirty="0" err="1"/>
              <a:t>check</a:t>
            </a:r>
            <a:endParaRPr lang="nl-BE" sz="5400" dirty="0"/>
          </a:p>
          <a:p>
            <a:pPr>
              <a:buFont typeface="Wingdings" panose="05000000000000000000" pitchFamily="2" charset="2"/>
              <a:buChar char="ü"/>
            </a:pPr>
            <a:r>
              <a:rPr lang="nl-BE" sz="5400" dirty="0"/>
              <a:t> </a:t>
            </a:r>
            <a:r>
              <a:rPr lang="nl-BE" sz="5400" dirty="0" err="1"/>
              <a:t>Hear</a:t>
            </a:r>
            <a:r>
              <a:rPr lang="nl-BE" sz="5400" dirty="0"/>
              <a:t> </a:t>
            </a:r>
            <a:r>
              <a:rPr lang="nl-BE" sz="5400" dirty="0" err="1"/>
              <a:t>hear</a:t>
            </a:r>
            <a:endParaRPr lang="nl-BE" sz="5400" dirty="0"/>
          </a:p>
          <a:p>
            <a:pPr>
              <a:buFont typeface="Wingdings" panose="05000000000000000000" pitchFamily="2" charset="2"/>
              <a:buChar char="ü"/>
            </a:pPr>
            <a:r>
              <a:rPr lang="nl-BE" sz="5400" dirty="0"/>
              <a:t> Complete </a:t>
            </a:r>
            <a:r>
              <a:rPr lang="nl-BE" sz="5400" dirty="0" err="1"/>
              <a:t>and</a:t>
            </a:r>
            <a:r>
              <a:rPr lang="nl-BE" sz="5400" dirty="0"/>
              <a:t> correct</a:t>
            </a:r>
          </a:p>
          <a:p>
            <a:pPr>
              <a:buFont typeface="Wingdings" panose="05000000000000000000" pitchFamily="2" charset="2"/>
              <a:buChar char="ü"/>
            </a:pPr>
            <a:r>
              <a:rPr lang="nl-BE" sz="5400" dirty="0"/>
              <a:t> </a:t>
            </a:r>
            <a:r>
              <a:rPr lang="nl-BE" sz="5400" dirty="0" err="1"/>
              <a:t>Distinguish</a:t>
            </a:r>
            <a:r>
              <a:rPr lang="nl-BE" sz="5400" dirty="0"/>
              <a:t> opinion </a:t>
            </a:r>
            <a:r>
              <a:rPr lang="nl-BE" sz="5400" dirty="0" err="1"/>
              <a:t>from</a:t>
            </a:r>
            <a:r>
              <a:rPr lang="nl-BE" sz="5400" dirty="0"/>
              <a:t> </a:t>
            </a:r>
            <a:r>
              <a:rPr lang="nl-BE" sz="5400" dirty="0" err="1"/>
              <a:t>facts</a:t>
            </a:r>
            <a:endParaRPr lang="nl-NL" sz="5400" dirty="0"/>
          </a:p>
        </p:txBody>
      </p:sp>
    </p:spTree>
    <p:extLst>
      <p:ext uri="{BB962C8B-B14F-4D97-AF65-F5344CB8AC3E}">
        <p14:creationId xmlns:p14="http://schemas.microsoft.com/office/powerpoint/2010/main" val="289741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280235"/>
          </a:xfrm>
        </p:spPr>
        <p:txBody>
          <a:bodyPr>
            <a:normAutofit/>
          </a:bodyPr>
          <a:lstStyle/>
          <a:p>
            <a:r>
              <a:rPr lang="nl-BE" sz="4800" dirty="0" err="1">
                <a:solidFill>
                  <a:srgbClr val="FFFFFF"/>
                </a:solidFill>
              </a:rPr>
              <a:t>Accuracy</a:t>
            </a:r>
            <a:r>
              <a:rPr lang="nl-BE" sz="4800" dirty="0">
                <a:solidFill>
                  <a:srgbClr val="FFFFFF"/>
                </a:solidFill>
              </a:rPr>
              <a:t>: Check </a:t>
            </a:r>
            <a:r>
              <a:rPr lang="nl-BE" sz="4800" dirty="0" err="1">
                <a:solidFill>
                  <a:srgbClr val="FFFFFF"/>
                </a:solidFill>
              </a:rPr>
              <a:t>check</a:t>
            </a:r>
            <a:r>
              <a:rPr lang="nl-BE" sz="4800" dirty="0">
                <a:solidFill>
                  <a:srgbClr val="FFFFFF"/>
                </a:solidFill>
              </a:rPr>
              <a:t> </a:t>
            </a:r>
            <a:r>
              <a:rPr lang="nl-BE" sz="4800" dirty="0" err="1">
                <a:solidFill>
                  <a:srgbClr val="FFFFFF"/>
                </a:solidFill>
              </a:rPr>
              <a:t>check</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91848"/>
            <a:ext cx="10515600" cy="4255644"/>
          </a:xfrm>
        </p:spPr>
        <p:txBody>
          <a:bodyPr>
            <a:normAutofit/>
          </a:bodyPr>
          <a:lstStyle/>
          <a:p>
            <a:pPr marL="0" indent="0">
              <a:spcAft>
                <a:spcPts val="12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Art. 1 – Respect for the facts […] is the first duty of the journalist.</a:t>
            </a:r>
            <a:endParaRPr lang="nl-NL"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Art. 3 – The journalist shall report only in accordance with facts of which he/she knows the origin. The journalist shall not suppress essential information or falsify any document. He/she will be careful to reproduce faithfully statements and other material that non-public persons publish in social media.</a:t>
            </a:r>
            <a:endParaRPr lang="nl-NL"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Art. 5 – The notion of urgency or immediacy in the dissemination of information shall not take precedence over the verification of facts, sources and/or the offer of a reply.</a:t>
            </a:r>
            <a:endParaRPr lang="nl-NL" dirty="0"/>
          </a:p>
        </p:txBody>
      </p:sp>
    </p:spTree>
    <p:extLst>
      <p:ext uri="{BB962C8B-B14F-4D97-AF65-F5344CB8AC3E}">
        <p14:creationId xmlns:p14="http://schemas.microsoft.com/office/powerpoint/2010/main" val="352366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1DE863-EE67-296B-0840-AD7EB7F550BB}"/>
              </a:ext>
            </a:extLst>
          </p:cNvPr>
          <p:cNvSpPr>
            <a:spLocks noGrp="1"/>
          </p:cNvSpPr>
          <p:nvPr>
            <p:ph type="title"/>
          </p:nvPr>
        </p:nvSpPr>
        <p:spPr>
          <a:xfrm>
            <a:off x="956826" y="1112969"/>
            <a:ext cx="3937298" cy="4166010"/>
          </a:xfrm>
        </p:spPr>
        <p:txBody>
          <a:bodyPr>
            <a:normAutofit/>
          </a:bodyPr>
          <a:lstStyle/>
          <a:p>
            <a:r>
              <a:rPr lang="nl-BE" dirty="0" err="1">
                <a:solidFill>
                  <a:srgbClr val="FFFFFF"/>
                </a:solidFill>
              </a:rPr>
              <a:t>Some</a:t>
            </a:r>
            <a:r>
              <a:rPr lang="nl-BE" dirty="0">
                <a:solidFill>
                  <a:srgbClr val="FFFFFF"/>
                </a:solidFill>
              </a:rPr>
              <a:t> </a:t>
            </a:r>
            <a:r>
              <a:rPr lang="nl-BE" dirty="0" err="1">
                <a:solidFill>
                  <a:srgbClr val="FFFFFF"/>
                </a:solidFill>
              </a:rPr>
              <a:t>factchecking</a:t>
            </a:r>
            <a:r>
              <a:rPr lang="nl-BE" dirty="0">
                <a:solidFill>
                  <a:srgbClr val="FFFFFF"/>
                </a:solidFill>
              </a:rPr>
              <a:t> </a:t>
            </a:r>
            <a:r>
              <a:rPr lang="nl-BE" dirty="0" err="1">
                <a:solidFill>
                  <a:srgbClr val="FFFFFF"/>
                </a:solidFill>
              </a:rPr>
              <a:t>initiatives</a:t>
            </a:r>
            <a:endParaRPr lang="nl-NL" dirty="0">
              <a:solidFill>
                <a:srgbClr val="FFFFFF"/>
              </a:solidFill>
            </a:endParaRP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C1A50F18-7744-3EAC-B895-A2FBD2D87EF7}"/>
              </a:ext>
            </a:extLst>
          </p:cNvPr>
          <p:cNvSpPr>
            <a:spLocks noGrp="1"/>
          </p:cNvSpPr>
          <p:nvPr>
            <p:ph idx="1"/>
          </p:nvPr>
        </p:nvSpPr>
        <p:spPr>
          <a:xfrm>
            <a:off x="5658678" y="820880"/>
            <a:ext cx="5695121" cy="4889350"/>
          </a:xfrm>
        </p:spPr>
        <p:txBody>
          <a:bodyPr anchor="t">
            <a:normAutofit lnSpcReduction="10000"/>
          </a:bodyPr>
          <a:lstStyle/>
          <a:p>
            <a:pPr>
              <a:spcAft>
                <a:spcPts val="1200"/>
              </a:spcAft>
              <a:buFont typeface="Wingdings" panose="05000000000000000000" pitchFamily="2" charset="2"/>
              <a:buChar char="§"/>
            </a:pP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https://www.publicmediaalliance.org/tools/fact-checking-investigative-journalism/</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buFont typeface="Wingdings" panose="05000000000000000000" pitchFamily="2" charset="2"/>
              <a:buChar char="§"/>
            </a:pP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https://newsinitiative.withgoogle.com/fr-fr/resources/trainings/verification/google-fact-check-tools/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buFont typeface="Wingdings" panose="05000000000000000000" pitchFamily="2" charset="2"/>
              <a:buChar char="§"/>
            </a:pP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https://belux.edmo.eu/</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1200"/>
              </a:spcAft>
              <a:buFont typeface="Wingdings" panose="05000000000000000000" pitchFamily="2" charset="2"/>
              <a:buChar char="§"/>
            </a:pP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https://crisiscenter.be/en/risks-belgium/security-risks/disinformation/fact-checking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045845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51DE863-EE67-296B-0840-AD7EB7F550BB}"/>
              </a:ext>
            </a:extLst>
          </p:cNvPr>
          <p:cNvSpPr>
            <a:spLocks noGrp="1"/>
          </p:cNvSpPr>
          <p:nvPr>
            <p:ph type="title"/>
          </p:nvPr>
        </p:nvSpPr>
        <p:spPr>
          <a:xfrm>
            <a:off x="956826" y="1112969"/>
            <a:ext cx="3937298" cy="4166010"/>
          </a:xfrm>
        </p:spPr>
        <p:txBody>
          <a:bodyPr>
            <a:normAutofit/>
          </a:bodyPr>
          <a:lstStyle/>
          <a:p>
            <a:r>
              <a:rPr lang="nl-BE" i="1" dirty="0">
                <a:solidFill>
                  <a:srgbClr val="FFFFFF"/>
                </a:solidFill>
              </a:rPr>
              <a:t>The </a:t>
            </a:r>
            <a:r>
              <a:rPr lang="nl-BE" i="1" dirty="0" err="1">
                <a:solidFill>
                  <a:srgbClr val="FFFFFF"/>
                </a:solidFill>
              </a:rPr>
              <a:t>problem</a:t>
            </a:r>
            <a:r>
              <a:rPr lang="nl-BE" i="1" dirty="0">
                <a:solidFill>
                  <a:srgbClr val="FFFFFF"/>
                </a:solidFill>
              </a:rPr>
              <a:t> </a:t>
            </a:r>
            <a:r>
              <a:rPr lang="nl-BE" i="1" dirty="0" err="1">
                <a:solidFill>
                  <a:srgbClr val="FFFFFF"/>
                </a:solidFill>
              </a:rPr>
              <a:t>with</a:t>
            </a:r>
            <a:r>
              <a:rPr lang="nl-BE" i="1" dirty="0">
                <a:solidFill>
                  <a:srgbClr val="FFFFFF"/>
                </a:solidFill>
              </a:rPr>
              <a:t> </a:t>
            </a:r>
            <a:r>
              <a:rPr lang="nl-BE" i="1" dirty="0" err="1">
                <a:solidFill>
                  <a:srgbClr val="FFFFFF"/>
                </a:solidFill>
              </a:rPr>
              <a:t>factchecking</a:t>
            </a:r>
            <a:r>
              <a:rPr lang="nl-BE" i="1" dirty="0">
                <a:solidFill>
                  <a:srgbClr val="FFFFFF"/>
                </a:solidFill>
              </a:rPr>
              <a:t> …</a:t>
            </a:r>
            <a:endParaRPr lang="nl-NL" i="1" dirty="0">
              <a:solidFill>
                <a:srgbClr val="FFFFFF"/>
              </a:solidFill>
            </a:endParaRPr>
          </a:p>
        </p:txBody>
      </p:sp>
      <p:sp>
        <p:nvSpPr>
          <p:cNvPr id="27" name="Freeform: Shape 26">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C1A50F18-7744-3EAC-B895-A2FBD2D87EF7}"/>
              </a:ext>
            </a:extLst>
          </p:cNvPr>
          <p:cNvSpPr>
            <a:spLocks noGrp="1"/>
          </p:cNvSpPr>
          <p:nvPr>
            <p:ph idx="1"/>
          </p:nvPr>
        </p:nvSpPr>
        <p:spPr>
          <a:xfrm>
            <a:off x="5658678" y="820880"/>
            <a:ext cx="5695121" cy="4889350"/>
          </a:xfrm>
        </p:spPr>
        <p:txBody>
          <a:bodyPr anchor="t">
            <a:normAutofit/>
          </a:bodyPr>
          <a:lstStyle/>
          <a:p>
            <a:pPr marL="0" indent="0">
              <a:spcAft>
                <a:spcPts val="12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Too little to late </a:t>
            </a:r>
            <a:r>
              <a:rPr lang="en-US" sz="40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p>
          <a:p>
            <a:pPr marL="0" indent="0">
              <a:spcAft>
                <a:spcPts val="12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So act quickly !</a:t>
            </a:r>
          </a:p>
          <a:p>
            <a:pPr marL="0" indent="0">
              <a:spcAft>
                <a:spcPts val="1200"/>
              </a:spcAft>
              <a:buNone/>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E.g.  </a:t>
            </a:r>
            <a:r>
              <a:rPr lang="en-US" sz="4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factchecking by NBC News of the false allegation by Trump of immigrants eating dogs and cats in Springfield</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
        <p:nvSpPr>
          <p:cNvPr id="33" name="Freeform: Shape 32">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139929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280235"/>
          </a:xfrm>
        </p:spPr>
        <p:txBody>
          <a:bodyPr>
            <a:normAutofit/>
          </a:bodyPr>
          <a:lstStyle/>
          <a:p>
            <a:r>
              <a:rPr lang="nl-BE" sz="4800" dirty="0" err="1">
                <a:solidFill>
                  <a:srgbClr val="FFFFFF"/>
                </a:solidFill>
              </a:rPr>
              <a:t>Accuracy</a:t>
            </a:r>
            <a:r>
              <a:rPr lang="nl-BE" sz="4800" dirty="0">
                <a:solidFill>
                  <a:srgbClr val="FFFFFF"/>
                </a:solidFill>
              </a:rPr>
              <a:t>: </a:t>
            </a:r>
            <a:r>
              <a:rPr lang="nl-BE" sz="4800" dirty="0" err="1">
                <a:solidFill>
                  <a:srgbClr val="FFFFFF"/>
                </a:solidFill>
              </a:rPr>
              <a:t>Hear</a:t>
            </a:r>
            <a:r>
              <a:rPr lang="nl-BE" sz="4800" dirty="0">
                <a:solidFill>
                  <a:srgbClr val="FFFFFF"/>
                </a:solidFill>
              </a:rPr>
              <a:t> </a:t>
            </a:r>
            <a:r>
              <a:rPr lang="nl-BE" sz="4800" dirty="0" err="1">
                <a:solidFill>
                  <a:srgbClr val="FFFFFF"/>
                </a:solidFill>
              </a:rPr>
              <a:t>hear</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91848"/>
            <a:ext cx="10515600" cy="4255644"/>
          </a:xfrm>
        </p:spPr>
        <p:txBody>
          <a:bodyPr>
            <a:normAutofit/>
          </a:bodyPr>
          <a:lstStyle/>
          <a:p>
            <a:pPr marL="0" indent="0">
              <a:spcAft>
                <a:spcPts val="12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Art. 10 – The journalist will consider serious professional misconduct to be […]</a:t>
            </a:r>
          </a:p>
          <a:p>
            <a:pPr marL="342900" lvl="0" indent="-342900">
              <a:spcAft>
                <a:spcPts val="1200"/>
              </a:spcAft>
              <a:buFont typeface="Calibri" panose="020F050202020403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distortion of facts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Calibri" panose="020F0502020204030204" pitchFamily="34" charset="0"/>
              <a:buChar char="-"/>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slander, libel, defamation, unfounded accusations</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nl-NL" dirty="0"/>
          </a:p>
        </p:txBody>
      </p:sp>
    </p:spTree>
    <p:extLst>
      <p:ext uri="{BB962C8B-B14F-4D97-AF65-F5344CB8AC3E}">
        <p14:creationId xmlns:p14="http://schemas.microsoft.com/office/powerpoint/2010/main" val="2396470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280235"/>
          </a:xfrm>
        </p:spPr>
        <p:txBody>
          <a:bodyPr>
            <a:normAutofit/>
          </a:bodyPr>
          <a:lstStyle/>
          <a:p>
            <a:r>
              <a:rPr lang="nl-BE" sz="4800" dirty="0" err="1">
                <a:solidFill>
                  <a:srgbClr val="FFFFFF"/>
                </a:solidFill>
              </a:rPr>
              <a:t>Accuracy</a:t>
            </a:r>
            <a:r>
              <a:rPr lang="nl-BE" sz="4800" dirty="0">
                <a:solidFill>
                  <a:srgbClr val="FFFFFF"/>
                </a:solidFill>
              </a:rPr>
              <a:t>: Complete </a:t>
            </a:r>
            <a:r>
              <a:rPr lang="nl-BE" sz="4800" dirty="0" err="1">
                <a:solidFill>
                  <a:srgbClr val="FFFFFF"/>
                </a:solidFill>
              </a:rPr>
              <a:t>and</a:t>
            </a:r>
            <a:r>
              <a:rPr lang="nl-BE" sz="4800" dirty="0">
                <a:solidFill>
                  <a:srgbClr val="FFFFFF"/>
                </a:solidFill>
              </a:rPr>
              <a:t> correct</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91848"/>
            <a:ext cx="10515600" cy="4255644"/>
          </a:xfrm>
        </p:spPr>
        <p:txBody>
          <a:bodyPr>
            <a:normAutofit/>
          </a:bodyPr>
          <a:lstStyle/>
          <a:p>
            <a:pPr marL="0" indent="0">
              <a:spcAft>
                <a:spcPts val="12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Art. 6 – The journalist shall do the utmost to rectify any errors or published information which is found to be inaccurate in a timely, explicit, complete and transparent manner.</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nl-NL" dirty="0"/>
          </a:p>
        </p:txBody>
      </p:sp>
    </p:spTree>
    <p:extLst>
      <p:ext uri="{BB962C8B-B14F-4D97-AF65-F5344CB8AC3E}">
        <p14:creationId xmlns:p14="http://schemas.microsoft.com/office/powerpoint/2010/main" val="2313411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280235"/>
          </a:xfrm>
        </p:spPr>
        <p:txBody>
          <a:bodyPr>
            <a:normAutofit/>
          </a:bodyPr>
          <a:lstStyle/>
          <a:p>
            <a:r>
              <a:rPr lang="nl-BE" sz="4800" dirty="0" err="1">
                <a:solidFill>
                  <a:srgbClr val="FFFFFF"/>
                </a:solidFill>
              </a:rPr>
              <a:t>Accuracy</a:t>
            </a:r>
            <a:r>
              <a:rPr lang="nl-BE" sz="4800" dirty="0">
                <a:solidFill>
                  <a:srgbClr val="FFFFFF"/>
                </a:solidFill>
              </a:rPr>
              <a:t>: </a:t>
            </a:r>
            <a:r>
              <a:rPr lang="nl-BE" sz="4800" dirty="0" err="1">
                <a:solidFill>
                  <a:srgbClr val="FFFFFF"/>
                </a:solidFill>
              </a:rPr>
              <a:t>distinguish</a:t>
            </a:r>
            <a:r>
              <a:rPr lang="nl-BE" sz="4800" dirty="0">
                <a:solidFill>
                  <a:srgbClr val="FFFFFF"/>
                </a:solidFill>
              </a:rPr>
              <a:t> </a:t>
            </a:r>
            <a:r>
              <a:rPr lang="nl-BE" sz="4800" dirty="0" err="1">
                <a:solidFill>
                  <a:srgbClr val="FFFFFF"/>
                </a:solidFill>
              </a:rPr>
              <a:t>facts</a:t>
            </a:r>
            <a:r>
              <a:rPr lang="nl-BE" sz="4800" dirty="0">
                <a:solidFill>
                  <a:srgbClr val="FFFFFF"/>
                </a:solidFill>
              </a:rPr>
              <a:t> </a:t>
            </a:r>
            <a:r>
              <a:rPr lang="nl-BE" sz="4800" dirty="0" err="1">
                <a:solidFill>
                  <a:srgbClr val="FFFFFF"/>
                </a:solidFill>
              </a:rPr>
              <a:t>from</a:t>
            </a:r>
            <a:r>
              <a:rPr lang="nl-BE" sz="4800" dirty="0">
                <a:solidFill>
                  <a:srgbClr val="FFFFFF"/>
                </a:solidFill>
              </a:rPr>
              <a:t> opinion</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91848"/>
            <a:ext cx="10515600" cy="4255644"/>
          </a:xfrm>
        </p:spPr>
        <p:txBody>
          <a:bodyPr>
            <a:normAutofit/>
          </a:bodyPr>
          <a:lstStyle/>
          <a:p>
            <a:pPr marL="0" indent="0">
              <a:spcAft>
                <a:spcPts val="12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Art. 2 – [The journalist] will make sure to clearly distinguish factual information from commentary and criticism.</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endParaRPr lang="nl-NL" dirty="0"/>
          </a:p>
        </p:txBody>
      </p:sp>
    </p:spTree>
    <p:extLst>
      <p:ext uri="{BB962C8B-B14F-4D97-AF65-F5344CB8AC3E}">
        <p14:creationId xmlns:p14="http://schemas.microsoft.com/office/powerpoint/2010/main" val="293758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3" name="Titel 12">
            <a:extLst>
              <a:ext uri="{FF2B5EF4-FFF2-40B4-BE49-F238E27FC236}">
                <a16:creationId xmlns:a16="http://schemas.microsoft.com/office/drawing/2014/main" id="{04692CE4-3C86-1008-F296-9FEEAD0643C6}"/>
              </a:ext>
            </a:extLst>
          </p:cNvPr>
          <p:cNvSpPr>
            <a:spLocks noGrp="1"/>
          </p:cNvSpPr>
          <p:nvPr>
            <p:ph type="title"/>
          </p:nvPr>
        </p:nvSpPr>
        <p:spPr>
          <a:xfrm>
            <a:off x="6657715" y="467271"/>
            <a:ext cx="4195674" cy="2052522"/>
          </a:xfrm>
        </p:spPr>
        <p:txBody>
          <a:bodyPr vert="horz" lIns="91440" tIns="45720" rIns="91440" bIns="45720" rtlCol="0" anchor="b">
            <a:normAutofit/>
          </a:bodyPr>
          <a:lstStyle/>
          <a:p>
            <a:endParaRPr lang="en-US" sz="5600"/>
          </a:p>
        </p:txBody>
      </p:sp>
      <p:sp>
        <p:nvSpPr>
          <p:cNvPr id="24" name="Oval 23">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7" name="Tijdelijke aanduiding voor inhoud 16" descr="Afbeelding met persoon, kleding, Menselijk gezicht, person&#10;&#10;Automatisch gegenereerde beschrijving">
            <a:extLst>
              <a:ext uri="{FF2B5EF4-FFF2-40B4-BE49-F238E27FC236}">
                <a16:creationId xmlns:a16="http://schemas.microsoft.com/office/drawing/2014/main" id="{9ED1015D-7B03-5E64-F591-5727DBE98D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21374" r="3627" b="2"/>
          <a:stretch/>
        </p:blipFill>
        <p:spPr>
          <a:xfrm>
            <a:off x="505418" y="554151"/>
            <a:ext cx="3225369" cy="322536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
        <p:nvSpPr>
          <p:cNvPr id="26"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28"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5" name="Tijdelijke aanduiding voor tekst 14">
            <a:extLst>
              <a:ext uri="{FF2B5EF4-FFF2-40B4-BE49-F238E27FC236}">
                <a16:creationId xmlns:a16="http://schemas.microsoft.com/office/drawing/2014/main" id="{14239DD4-DA15-78ED-BAB0-FF057781E981}"/>
              </a:ext>
            </a:extLst>
          </p:cNvPr>
          <p:cNvSpPr>
            <a:spLocks noGrp="1"/>
          </p:cNvSpPr>
          <p:nvPr>
            <p:ph type="body" sz="half" idx="2"/>
          </p:nvPr>
        </p:nvSpPr>
        <p:spPr>
          <a:xfrm>
            <a:off x="6657715" y="2990818"/>
            <a:ext cx="4195673" cy="2913872"/>
          </a:xfrm>
        </p:spPr>
        <p:txBody>
          <a:bodyPr vert="horz" lIns="91440" tIns="45720" rIns="91440" bIns="45720" rtlCol="0" anchor="t">
            <a:normAutofit fontScale="92500" lnSpcReduction="10000"/>
          </a:bodyPr>
          <a:lstStyle/>
          <a:p>
            <a:pPr indent="-228600">
              <a:buFont typeface="Arial" panose="020B0604020202020204" pitchFamily="34" charset="0"/>
              <a:buChar char="•"/>
            </a:pPr>
            <a:r>
              <a:rPr lang="en-US" sz="2800" dirty="0">
                <a:solidFill>
                  <a:schemeClr val="tx1">
                    <a:alpha val="80000"/>
                  </a:schemeClr>
                </a:solidFill>
              </a:rPr>
              <a:t>Pol Deltour</a:t>
            </a:r>
          </a:p>
          <a:p>
            <a:pPr indent="-228600">
              <a:buFont typeface="Arial" panose="020B0604020202020204" pitchFamily="34" charset="0"/>
              <a:buChar char="•"/>
            </a:pPr>
            <a:r>
              <a:rPr lang="en-US" sz="2800" dirty="0">
                <a:solidFill>
                  <a:schemeClr val="tx1">
                    <a:alpha val="80000"/>
                  </a:schemeClr>
                </a:solidFill>
              </a:rPr>
              <a:t>Journalist, former secretary general Belgian union of professional journalists, lecturer, legal consultant</a:t>
            </a:r>
          </a:p>
          <a:p>
            <a:pPr indent="-228600">
              <a:buFont typeface="Arial" panose="020B0604020202020204" pitchFamily="34" charset="0"/>
              <a:buChar char="•"/>
            </a:pPr>
            <a:r>
              <a:rPr lang="en-US" sz="2800">
                <a:solidFill>
                  <a:schemeClr val="tx1">
                    <a:alpha val="80000"/>
                  </a:schemeClr>
                </a:solidFill>
                <a:hlinkClick r:id="rId3"/>
              </a:rPr>
              <a:t>https://www.linkedin.com/in/poldeltour/</a:t>
            </a:r>
            <a:endParaRPr lang="en-US" sz="2800">
              <a:solidFill>
                <a:schemeClr val="tx1">
                  <a:alpha val="80000"/>
                </a:schemeClr>
              </a:solidFill>
            </a:endParaRPr>
          </a:p>
          <a:p>
            <a:endParaRPr lang="en-US" sz="2800" dirty="0">
              <a:solidFill>
                <a:schemeClr val="tx1">
                  <a:alpha val="80000"/>
                </a:schemeClr>
              </a:solidFill>
            </a:endParaRPr>
          </a:p>
          <a:p>
            <a:endParaRPr lang="en-US" sz="2000" dirty="0">
              <a:solidFill>
                <a:schemeClr val="tx1">
                  <a:alpha val="80000"/>
                </a:schemeClr>
              </a:solidFill>
            </a:endParaRPr>
          </a:p>
        </p:txBody>
      </p:sp>
      <p:sp>
        <p:nvSpPr>
          <p:cNvPr id="30"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2"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605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97264A61-6AE3-4DC0-A455-5EDC604E3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1" name="Color Cover">
              <a:extLst>
                <a:ext uri="{FF2B5EF4-FFF2-40B4-BE49-F238E27FC236}">
                  <a16:creationId xmlns:a16="http://schemas.microsoft.com/office/drawing/2014/main" id="{2F23900D-D5D0-4EE8-80F4-D25038DE2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Cover">
              <a:extLst>
                <a:ext uri="{FF2B5EF4-FFF2-40B4-BE49-F238E27FC236}">
                  <a16:creationId xmlns:a16="http://schemas.microsoft.com/office/drawing/2014/main" id="{C55310DE-258B-4134-9DA8-DC4C2D0EB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691EE10-D5F3-48FA-BE55-F24A0BE59E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5" name="Color">
              <a:extLst>
                <a:ext uri="{FF2B5EF4-FFF2-40B4-BE49-F238E27FC236}">
                  <a16:creationId xmlns:a16="http://schemas.microsoft.com/office/drawing/2014/main" id="{7EF3BBC7-022F-4CD5-BE8E-BD8206C4BB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lor">
              <a:extLst>
                <a:ext uri="{FF2B5EF4-FFF2-40B4-BE49-F238E27FC236}">
                  <a16:creationId xmlns:a16="http://schemas.microsoft.com/office/drawing/2014/main" id="{A877CB3E-FE2B-43A7-A987-F921A92494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9" name="Freeform: Shape 1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C5AE4EB0-1563-7D10-6617-E5036C99D36D}"/>
              </a:ext>
            </a:extLst>
          </p:cNvPr>
          <p:cNvSpPr>
            <a:spLocks noGrp="1"/>
          </p:cNvSpPr>
          <p:nvPr>
            <p:ph type="ctrTitle"/>
          </p:nvPr>
        </p:nvSpPr>
        <p:spPr>
          <a:xfrm>
            <a:off x="1012644" y="841664"/>
            <a:ext cx="5155073" cy="5156800"/>
          </a:xfrm>
        </p:spPr>
        <p:txBody>
          <a:bodyPr anchor="ctr">
            <a:normAutofit/>
          </a:bodyPr>
          <a:lstStyle/>
          <a:p>
            <a:pPr algn="l"/>
            <a:r>
              <a:rPr lang="nl-BE" sz="4800"/>
              <a:t>Reminder</a:t>
            </a:r>
            <a:br>
              <a:rPr lang="nl-BE" sz="4800">
                <a:solidFill>
                  <a:schemeClr val="bg1"/>
                </a:solidFill>
              </a:rPr>
            </a:br>
            <a:r>
              <a:rPr lang="nl-BE" sz="4800">
                <a:solidFill>
                  <a:schemeClr val="bg1"/>
                </a:solidFill>
              </a:rPr>
              <a:t>Journalism = the </a:t>
            </a:r>
            <a:r>
              <a:rPr lang="nl-BE" sz="4800" dirty="0">
                <a:solidFill>
                  <a:schemeClr val="bg1"/>
                </a:solidFill>
              </a:rPr>
              <a:t>independent &amp; </a:t>
            </a:r>
            <a:r>
              <a:rPr lang="nl-BE" sz="4800">
                <a:solidFill>
                  <a:schemeClr val="bg1"/>
                </a:solidFill>
              </a:rPr>
              <a:t>accurate reporting of news to </a:t>
            </a:r>
            <a:r>
              <a:rPr lang="nl-BE" sz="4800" dirty="0">
                <a:solidFill>
                  <a:schemeClr val="bg1"/>
                </a:solidFill>
              </a:rPr>
              <a:t>a public</a:t>
            </a:r>
            <a:endParaRPr lang="nl-NL" sz="4800" dirty="0">
              <a:solidFill>
                <a:schemeClr val="bg1"/>
              </a:solidFill>
            </a:endParaRPr>
          </a:p>
        </p:txBody>
      </p:sp>
      <p:sp>
        <p:nvSpPr>
          <p:cNvPr id="3" name="Ondertitel 2">
            <a:extLst>
              <a:ext uri="{FF2B5EF4-FFF2-40B4-BE49-F238E27FC236}">
                <a16:creationId xmlns:a16="http://schemas.microsoft.com/office/drawing/2014/main" id="{E11956C3-FDBC-9E71-387B-02D4263FD901}"/>
              </a:ext>
            </a:extLst>
          </p:cNvPr>
          <p:cNvSpPr>
            <a:spLocks noGrp="1"/>
          </p:cNvSpPr>
          <p:nvPr>
            <p:ph type="subTitle" idx="1"/>
          </p:nvPr>
        </p:nvSpPr>
        <p:spPr>
          <a:xfrm>
            <a:off x="6534687" y="841664"/>
            <a:ext cx="4602517" cy="5156800"/>
          </a:xfrm>
        </p:spPr>
        <p:txBody>
          <a:bodyPr anchor="ctr">
            <a:normAutofit/>
          </a:bodyPr>
          <a:lstStyle/>
          <a:p>
            <a:pPr algn="l"/>
            <a:r>
              <a:rPr lang="nl-BE" sz="4800"/>
              <a:t>Challenge</a:t>
            </a:r>
          </a:p>
          <a:p>
            <a:pPr algn="l"/>
            <a:r>
              <a:rPr lang="nl-BE" sz="4800">
                <a:solidFill>
                  <a:schemeClr val="bg1"/>
                </a:solidFill>
              </a:rPr>
              <a:t>Maximise the basic values of independence and accuracy</a:t>
            </a:r>
            <a:endParaRPr lang="nl-NL" sz="4800" dirty="0">
              <a:solidFill>
                <a:schemeClr val="bg1"/>
              </a:solidFill>
            </a:endParaRPr>
          </a:p>
        </p:txBody>
      </p:sp>
    </p:spTree>
    <p:extLst>
      <p:ext uri="{BB962C8B-B14F-4D97-AF65-F5344CB8AC3E}">
        <p14:creationId xmlns:p14="http://schemas.microsoft.com/office/powerpoint/2010/main" val="2482225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Color Cover">
            <a:extLst>
              <a:ext uri="{FF2B5EF4-FFF2-40B4-BE49-F238E27FC236}">
                <a16:creationId xmlns:a16="http://schemas.microsoft.com/office/drawing/2014/main" id="{815925C2-A704-4D47-B1C1-3FCA5251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lor Cover">
            <a:extLst>
              <a:ext uri="{FF2B5EF4-FFF2-40B4-BE49-F238E27FC236}">
                <a16:creationId xmlns:a16="http://schemas.microsoft.com/office/drawing/2014/main" id="{01D4315C-C23C-4FD3-98DF-08C29E229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E6B47BC-43FD-4C91-8BFF-B41B99A8A39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064235" cy="6858000"/>
            <a:chOff x="651279" y="598259"/>
            <a:chExt cx="10889442" cy="5680742"/>
          </a:xfrm>
        </p:grpSpPr>
        <p:sp>
          <p:nvSpPr>
            <p:cNvPr id="13" name="Color">
              <a:extLst>
                <a:ext uri="{FF2B5EF4-FFF2-40B4-BE49-F238E27FC236}">
                  <a16:creationId xmlns:a16="http://schemas.microsoft.com/office/drawing/2014/main" id="{13038185-AC3C-4595-945F-25311424C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a:extLst>
                <a:ext uri="{FF2B5EF4-FFF2-40B4-BE49-F238E27FC236}">
                  <a16:creationId xmlns:a16="http://schemas.microsoft.com/office/drawing/2014/main" id="{75D51AA0-C095-4650-A361-B294320BF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7" name="Freeform: Shape 16">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el 1">
            <a:extLst>
              <a:ext uri="{FF2B5EF4-FFF2-40B4-BE49-F238E27FC236}">
                <a16:creationId xmlns:a16="http://schemas.microsoft.com/office/drawing/2014/main" id="{27E16D2D-54F9-1782-72C5-BEC28DBBC2A6}"/>
              </a:ext>
            </a:extLst>
          </p:cNvPr>
          <p:cNvSpPr>
            <a:spLocks noGrp="1"/>
          </p:cNvSpPr>
          <p:nvPr>
            <p:ph type="title"/>
          </p:nvPr>
        </p:nvSpPr>
        <p:spPr>
          <a:xfrm>
            <a:off x="786385" y="318052"/>
            <a:ext cx="5129600" cy="5863293"/>
          </a:xfrm>
        </p:spPr>
        <p:txBody>
          <a:bodyPr anchor="ctr">
            <a:normAutofit/>
          </a:bodyPr>
          <a:lstStyle/>
          <a:p>
            <a:r>
              <a:rPr lang="nl-BE" sz="4800" dirty="0">
                <a:solidFill>
                  <a:schemeClr val="bg1"/>
                </a:solidFill>
              </a:rPr>
              <a:t>Legal context</a:t>
            </a:r>
            <a:br>
              <a:rPr lang="nl-BE" sz="4800" dirty="0">
                <a:solidFill>
                  <a:schemeClr val="bg1"/>
                </a:solidFill>
              </a:rPr>
            </a:br>
            <a:br>
              <a:rPr lang="nl-BE" sz="4800" dirty="0">
                <a:solidFill>
                  <a:schemeClr val="bg1"/>
                </a:solidFill>
              </a:rPr>
            </a:br>
            <a:br>
              <a:rPr lang="nl-BE" sz="4800" dirty="0">
                <a:solidFill>
                  <a:schemeClr val="bg1"/>
                </a:solidFill>
              </a:rPr>
            </a:br>
            <a:r>
              <a:rPr lang="nl-BE" sz="4800" dirty="0" err="1">
                <a:solidFill>
                  <a:schemeClr val="bg1"/>
                </a:solidFill>
              </a:rPr>
              <a:t>Ethical</a:t>
            </a:r>
            <a:r>
              <a:rPr lang="nl-BE" sz="4800" dirty="0">
                <a:solidFill>
                  <a:schemeClr val="bg1"/>
                </a:solidFill>
              </a:rPr>
              <a:t> </a:t>
            </a:r>
            <a:r>
              <a:rPr lang="nl-BE" sz="4800" dirty="0" err="1">
                <a:solidFill>
                  <a:schemeClr val="bg1"/>
                </a:solidFill>
              </a:rPr>
              <a:t>rules</a:t>
            </a:r>
            <a:endParaRPr lang="nl-NL" sz="4800" dirty="0">
              <a:solidFill>
                <a:schemeClr val="bg1"/>
              </a:solidFill>
            </a:endParaRPr>
          </a:p>
        </p:txBody>
      </p:sp>
      <p:sp>
        <p:nvSpPr>
          <p:cNvPr id="3" name="Tijdelijke aanduiding voor inhoud 2">
            <a:extLst>
              <a:ext uri="{FF2B5EF4-FFF2-40B4-BE49-F238E27FC236}">
                <a16:creationId xmlns:a16="http://schemas.microsoft.com/office/drawing/2014/main" id="{9B3875AA-8D36-607D-0AF1-F4A9CF28334F}"/>
              </a:ext>
            </a:extLst>
          </p:cNvPr>
          <p:cNvSpPr>
            <a:spLocks noGrp="1"/>
          </p:cNvSpPr>
          <p:nvPr>
            <p:ph idx="1"/>
          </p:nvPr>
        </p:nvSpPr>
        <p:spPr>
          <a:xfrm>
            <a:off x="6464410" y="841247"/>
            <a:ext cx="4484536" cy="5340097"/>
          </a:xfrm>
        </p:spPr>
        <p:txBody>
          <a:bodyPr anchor="ctr">
            <a:normAutofit fontScale="92500"/>
          </a:bodyPr>
          <a:lstStyle/>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1800" dirty="0">
              <a:solidFill>
                <a:schemeClr val="tx2"/>
              </a:solidFill>
            </a:endParaRPr>
          </a:p>
          <a:p>
            <a:pPr marL="0" indent="0">
              <a:buNone/>
            </a:pPr>
            <a:endParaRPr lang="nl-BE" sz="4800" dirty="0">
              <a:solidFill>
                <a:schemeClr val="tx2"/>
              </a:solidFill>
            </a:endParaRPr>
          </a:p>
          <a:p>
            <a:pPr marL="0" indent="0">
              <a:buNone/>
            </a:pPr>
            <a:r>
              <a:rPr lang="nl-BE" sz="4800" dirty="0">
                <a:solidFill>
                  <a:schemeClr val="tx2"/>
                </a:solidFill>
              </a:rPr>
              <a:t>E.g.  </a:t>
            </a:r>
            <a:r>
              <a:rPr lang="en-US" sz="4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the IFJ Global Charter of Ethics for Journalists</a:t>
            </a:r>
            <a:endParaRPr lang="nl-NL" sz="4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solidFill>
                <a:schemeClr val="tx2"/>
              </a:solidFill>
            </a:endParaRPr>
          </a:p>
        </p:txBody>
      </p:sp>
      <p:pic>
        <p:nvPicPr>
          <p:cNvPr id="4" name="Afbeelding 3">
            <a:extLst>
              <a:ext uri="{FF2B5EF4-FFF2-40B4-BE49-F238E27FC236}">
                <a16:creationId xmlns:a16="http://schemas.microsoft.com/office/drawing/2014/main" id="{2E270C55-60F1-0BFC-8687-2672F0307D80}"/>
              </a:ext>
            </a:extLst>
          </p:cNvPr>
          <p:cNvPicPr>
            <a:picLocks noChangeAspect="1"/>
          </p:cNvPicPr>
          <p:nvPr/>
        </p:nvPicPr>
        <p:blipFill>
          <a:blip r:embed="rId3"/>
          <a:stretch>
            <a:fillRect/>
          </a:stretch>
        </p:blipFill>
        <p:spPr>
          <a:xfrm>
            <a:off x="8896729" y="2783022"/>
            <a:ext cx="2876190" cy="1114286"/>
          </a:xfrm>
          <a:prstGeom prst="rect">
            <a:avLst/>
          </a:prstGeom>
        </p:spPr>
      </p:pic>
    </p:spTree>
    <p:extLst>
      <p:ext uri="{BB962C8B-B14F-4D97-AF65-F5344CB8AC3E}">
        <p14:creationId xmlns:p14="http://schemas.microsoft.com/office/powerpoint/2010/main" val="2627342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718AEDC-8CDC-C13A-FFD1-2EEB77FEF645}"/>
              </a:ext>
            </a:extLst>
          </p:cNvPr>
          <p:cNvSpPr>
            <a:spLocks noGrp="1"/>
          </p:cNvSpPr>
          <p:nvPr>
            <p:ph type="title"/>
          </p:nvPr>
        </p:nvSpPr>
        <p:spPr>
          <a:xfrm>
            <a:off x="686834" y="1153572"/>
            <a:ext cx="2683636" cy="4461163"/>
          </a:xfrm>
        </p:spPr>
        <p:txBody>
          <a:bodyPr>
            <a:normAutofit/>
          </a:bodyPr>
          <a:lstStyle/>
          <a:p>
            <a:r>
              <a:rPr lang="nl-BE" dirty="0">
                <a:solidFill>
                  <a:srgbClr val="FFFFFF"/>
                </a:solidFill>
              </a:rPr>
              <a:t>IFJ Code - Intro</a:t>
            </a:r>
            <a:endParaRPr lang="nl-NL" dirty="0">
              <a:solidFill>
                <a:srgbClr val="FFFFFF"/>
              </a:solidFill>
            </a:endParaRPr>
          </a:p>
        </p:txBody>
      </p:sp>
      <p:sp>
        <p:nvSpPr>
          <p:cNvPr id="30"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5AE2689B-8CFD-EA2F-B658-5BA6BC3B7F2C}"/>
              </a:ext>
            </a:extLst>
          </p:cNvPr>
          <p:cNvSpPr>
            <a:spLocks noGrp="1"/>
          </p:cNvSpPr>
          <p:nvPr>
            <p:ph idx="1"/>
          </p:nvPr>
        </p:nvSpPr>
        <p:spPr>
          <a:xfrm>
            <a:off x="4284870" y="591344"/>
            <a:ext cx="7505147" cy="5947568"/>
          </a:xfrm>
        </p:spPr>
        <p:txBody>
          <a:bodyPr anchor="ctr">
            <a:normAutofit/>
          </a:bodyPr>
          <a:lstStyle/>
          <a:p>
            <a:pPr marL="0" indent="0">
              <a:spcAft>
                <a:spcPts val="1200"/>
              </a:spcAft>
              <a:buNone/>
            </a:pPr>
            <a:r>
              <a:rPr lang="en-US" kern="100" dirty="0">
                <a:effectLst/>
                <a:latin typeface="Calibri" panose="020F0502020204030204" pitchFamily="34" charset="0"/>
                <a:ea typeface="Calibri" panose="020F0502020204030204" pitchFamily="34" charset="0"/>
                <a:cs typeface="Times New Roman" panose="02020603050405020304" pitchFamily="18" charset="0"/>
              </a:rPr>
              <a:t>The right of everyone to have access to information and ideas, reiterated in Article 19 of the Universal Declaration of Human Rights, underpins the journalist’s mission. The journalist’s responsibility towards the public takes precedence over any other responsibility, in particular towards their employers and the public authorities. Journalism is a profession, which requires time, resources and the means to practice – all of which are essential to its independence.</a:t>
            </a:r>
            <a:endParaRPr lang="nl-NL"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dirty="0"/>
          </a:p>
        </p:txBody>
      </p:sp>
    </p:spTree>
    <p:extLst>
      <p:ext uri="{BB962C8B-B14F-4D97-AF65-F5344CB8AC3E}">
        <p14:creationId xmlns:p14="http://schemas.microsoft.com/office/powerpoint/2010/main" val="2357946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838200" y="401221"/>
            <a:ext cx="10515600" cy="1348065"/>
          </a:xfrm>
        </p:spPr>
        <p:txBody>
          <a:bodyPr>
            <a:normAutofit/>
          </a:bodyPr>
          <a:lstStyle/>
          <a:p>
            <a:r>
              <a:rPr lang="nl-BE" sz="5400" dirty="0">
                <a:solidFill>
                  <a:srgbClr val="FFFFFF"/>
                </a:solidFill>
              </a:rPr>
              <a:t>HOW TO KEEP INDEPENDENCE ?</a:t>
            </a:r>
            <a:endParaRPr lang="nl-NL" sz="54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586789"/>
            <a:ext cx="10515600" cy="3590174"/>
          </a:xfrm>
        </p:spPr>
        <p:txBody>
          <a:bodyPr>
            <a:normAutofit lnSpcReduction="10000"/>
          </a:bodyPr>
          <a:lstStyle/>
          <a:p>
            <a:pPr marL="0" indent="0">
              <a:spcAft>
                <a:spcPts val="1200"/>
              </a:spcAft>
              <a:buNone/>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3 elements of independency:</a:t>
            </a:r>
            <a:endParaRPr lang="nl-NL"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Calibri" panose="020F0502020204030204" pitchFamily="34" charset="0"/>
              <a:buChar char="-"/>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Safety</a:t>
            </a:r>
            <a:endParaRPr lang="nl-NL"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Calibri" panose="020F0502020204030204" pitchFamily="34" charset="0"/>
              <a:buChar char="-"/>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Privacy</a:t>
            </a:r>
            <a:endParaRPr lang="nl-NL"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1200"/>
              </a:spcAft>
              <a:buFont typeface="Calibri" panose="020F0502020204030204" pitchFamily="34" charset="0"/>
              <a:buChar char="-"/>
            </a:pPr>
            <a:r>
              <a:rPr lang="en-US" sz="4800" kern="100" dirty="0">
                <a:effectLst/>
                <a:latin typeface="Calibri" panose="020F0502020204030204" pitchFamily="34" charset="0"/>
                <a:ea typeface="Calibri" panose="020F0502020204030204" pitchFamily="34" charset="0"/>
                <a:cs typeface="Times New Roman" panose="02020603050405020304" pitchFamily="18" charset="0"/>
              </a:rPr>
              <a:t>Intellectual independency</a:t>
            </a:r>
            <a:endParaRPr lang="nl-NL" sz="4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200" dirty="0"/>
          </a:p>
        </p:txBody>
      </p:sp>
    </p:spTree>
    <p:extLst>
      <p:ext uri="{BB962C8B-B14F-4D97-AF65-F5344CB8AC3E}">
        <p14:creationId xmlns:p14="http://schemas.microsoft.com/office/powerpoint/2010/main" val="238260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260019" y="401221"/>
            <a:ext cx="11705187" cy="1348065"/>
          </a:xfrm>
        </p:spPr>
        <p:txBody>
          <a:bodyPr>
            <a:noAutofit/>
          </a:bodyPr>
          <a:lstStyle/>
          <a:p>
            <a:r>
              <a:rPr lang="nl-BE" sz="4800" dirty="0">
                <a:solidFill>
                  <a:srgbClr val="FFFFFF"/>
                </a:solidFill>
              </a:rPr>
              <a:t>How </a:t>
            </a:r>
            <a:r>
              <a:rPr lang="nl-BE" sz="4800" dirty="0" err="1">
                <a:solidFill>
                  <a:srgbClr val="FFFFFF"/>
                </a:solidFill>
              </a:rPr>
              <a:t>to</a:t>
            </a:r>
            <a:r>
              <a:rPr lang="nl-BE" sz="4800" dirty="0">
                <a:solidFill>
                  <a:srgbClr val="FFFFFF"/>
                </a:solidFill>
              </a:rPr>
              <a:t> keep </a:t>
            </a:r>
            <a:r>
              <a:rPr lang="nl-BE" sz="4800" dirty="0" err="1">
                <a:solidFill>
                  <a:srgbClr val="FFFFFF"/>
                </a:solidFill>
              </a:rPr>
              <a:t>independence</a:t>
            </a:r>
            <a:r>
              <a:rPr lang="nl-BE" sz="4800" dirty="0">
                <a:solidFill>
                  <a:srgbClr val="FFFFFF"/>
                </a:solidFill>
              </a:rPr>
              <a:t> ?</a:t>
            </a:r>
            <a:br>
              <a:rPr lang="nl-BE" sz="4800" dirty="0">
                <a:solidFill>
                  <a:srgbClr val="FFFFFF"/>
                </a:solidFill>
              </a:rPr>
            </a:br>
            <a:r>
              <a:rPr lang="nl-BE" sz="4800" dirty="0">
                <a:solidFill>
                  <a:srgbClr val="FFFFFF"/>
                </a:solidFill>
              </a:rPr>
              <a:t>The </a:t>
            </a:r>
            <a:r>
              <a:rPr lang="nl-BE" sz="4800" dirty="0" err="1">
                <a:solidFill>
                  <a:srgbClr val="FFFFFF"/>
                </a:solidFill>
              </a:rPr>
              <a:t>counterparties</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13842"/>
            <a:ext cx="10515600" cy="4385653"/>
          </a:xfrm>
        </p:spPr>
        <p:txBody>
          <a:bodyPr>
            <a:normAutofit lnSpcReduction="10000"/>
          </a:bodyPr>
          <a:lstStyle/>
          <a:p>
            <a:pPr>
              <a:spcAft>
                <a:spcPts val="1200"/>
              </a:spcAft>
              <a:buFont typeface="Wingdings" panose="05000000000000000000" pitchFamily="2" charset="2"/>
              <a:buChar char="Ø"/>
            </a:pPr>
            <a:r>
              <a:rPr lang="en-US" sz="36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Authorities, government</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200"/>
              </a:spcAft>
              <a:buFont typeface="Wingdings" panose="05000000000000000000" pitchFamily="2" charset="2"/>
              <a:buChar char="Ø"/>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The own media company (including advertisers)</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200"/>
              </a:spcAft>
              <a:buFont typeface="Wingdings" panose="05000000000000000000" pitchFamily="2" charset="2"/>
              <a:buChar char="Ø"/>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Sources</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200"/>
              </a:spcAft>
              <a:buFont typeface="Wingdings" panose="05000000000000000000" pitchFamily="2" charset="2"/>
              <a:buChar char="Ø"/>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Subjects of news</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spcAft>
                <a:spcPts val="1200"/>
              </a:spcAft>
              <a:buFont typeface="Wingdings" panose="05000000000000000000" pitchFamily="2" charset="2"/>
              <a:buChar char="Ø"/>
            </a:pPr>
            <a:r>
              <a:rPr lang="en-US" sz="4000" kern="100" dirty="0">
                <a:effectLst/>
                <a:latin typeface="Calibri" panose="020F0502020204030204" pitchFamily="34" charset="0"/>
                <a:ea typeface="Calibri" panose="020F0502020204030204" pitchFamily="34" charset="0"/>
                <a:cs typeface="Times New Roman" panose="02020603050405020304" pitchFamily="18" charset="0"/>
              </a:rPr>
              <a:t> The public</a:t>
            </a:r>
            <a:endParaRPr lang="nl-NL"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l-NL" sz="2200" dirty="0"/>
          </a:p>
        </p:txBody>
      </p:sp>
    </p:spTree>
    <p:extLst>
      <p:ext uri="{BB962C8B-B14F-4D97-AF65-F5344CB8AC3E}">
        <p14:creationId xmlns:p14="http://schemas.microsoft.com/office/powerpoint/2010/main" val="3178921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956826" y="1112969"/>
            <a:ext cx="3937298" cy="4166010"/>
          </a:xfrm>
        </p:spPr>
        <p:txBody>
          <a:bodyPr>
            <a:normAutofit/>
          </a:bodyPr>
          <a:lstStyle/>
          <a:p>
            <a:r>
              <a:rPr lang="nl-BE">
                <a:solidFill>
                  <a:srgbClr val="FFFFFF"/>
                </a:solidFill>
              </a:rPr>
              <a:t>How to keep independence ? IFJ Code</a:t>
            </a:r>
            <a:endParaRPr lang="nl-NL">
              <a:solidFill>
                <a:srgbClr val="FFFFFF"/>
              </a:solidFill>
            </a:endParaRPr>
          </a:p>
        </p:txBody>
      </p:sp>
      <p:sp>
        <p:nvSpPr>
          <p:cNvPr id="19" name="Freeform: Shape 18">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6096000" y="820880"/>
            <a:ext cx="5257799" cy="4889350"/>
          </a:xfrm>
        </p:spPr>
        <p:txBody>
          <a:bodyPr anchor="t">
            <a:normAutofit/>
          </a:bodyPr>
          <a:lstStyle/>
          <a:p>
            <a:pPr marL="0" indent="0">
              <a:spcAft>
                <a:spcPts val="1200"/>
              </a:spcAft>
              <a:buNone/>
            </a:pPr>
            <a:r>
              <a:rPr lang="en-US" sz="1500" kern="100">
                <a:effectLst/>
                <a:latin typeface="Calibri" panose="020F0502020204030204" pitchFamily="34" charset="0"/>
                <a:ea typeface="Calibri" panose="020F0502020204030204" pitchFamily="34" charset="0"/>
                <a:cs typeface="Times New Roman" panose="02020603050405020304" pitchFamily="18" charset="0"/>
              </a:rPr>
              <a:t>Art. 1 – Respect for the facts and for the right of the public to truth is the first duty of the journalist.</a:t>
            </a:r>
            <a:endParaRPr lang="nl-NL" sz="15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1500" kern="100">
                <a:effectLst/>
                <a:latin typeface="Calibri" panose="020F0502020204030204" pitchFamily="34" charset="0"/>
                <a:ea typeface="Calibri" panose="020F0502020204030204" pitchFamily="34" charset="0"/>
                <a:cs typeface="Times New Roman" panose="02020603050405020304" pitchFamily="18" charset="0"/>
              </a:rPr>
              <a:t>Art. 13 – The journalist shall not use the freedom of the press to serve any other interest and shall refrain from receiving any unfair advantage or personal gain because of the dissemination or non-dissemination of information. He/she will avoid – or put an end to – any situation that could lead him/her to a conflict of interest in the exercise of his/her profession. He/she will avoid any confusion between his activity and that of advertising or propaganda. […]</a:t>
            </a:r>
            <a:endParaRPr lang="nl-NL" sz="1500" kern="10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1200"/>
              </a:spcAft>
              <a:buNone/>
            </a:pPr>
            <a:r>
              <a:rPr lang="en-US" sz="1500" kern="100">
                <a:effectLst/>
                <a:latin typeface="Calibri" panose="020F0502020204030204" pitchFamily="34" charset="0"/>
                <a:ea typeface="Calibri" panose="020F0502020204030204" pitchFamily="34" charset="0"/>
                <a:cs typeface="Times New Roman" panose="02020603050405020304" pitchFamily="18" charset="0"/>
              </a:rPr>
              <a:t>Art. 14 – The journalist will not undertake any activity or engagement likely to put his/her independence in danger. He/she will, however, respect the methods of collection/dissemination of information that he/she has freely accepted, such as ‘off the record’, anonymity, or embargo, provided that these commitments are clear and unquestionable.</a:t>
            </a:r>
            <a:endParaRPr lang="nl-NL" sz="1500"/>
          </a:p>
        </p:txBody>
      </p:sp>
      <p:sp>
        <p:nvSpPr>
          <p:cNvPr id="25" name="Freeform: Shape 24">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0732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5A5D1BD-1425-FA27-1D5C-8E124D40A5BA}"/>
              </a:ext>
            </a:extLst>
          </p:cNvPr>
          <p:cNvSpPr>
            <a:spLocks noGrp="1"/>
          </p:cNvSpPr>
          <p:nvPr>
            <p:ph type="title"/>
          </p:nvPr>
        </p:nvSpPr>
        <p:spPr>
          <a:xfrm>
            <a:off x="1171074" y="1396686"/>
            <a:ext cx="3240506" cy="4064628"/>
          </a:xfrm>
        </p:spPr>
        <p:txBody>
          <a:bodyPr>
            <a:normAutofit/>
          </a:bodyPr>
          <a:lstStyle/>
          <a:p>
            <a:r>
              <a:rPr lang="nl-BE" dirty="0">
                <a:solidFill>
                  <a:srgbClr val="FFFFFF"/>
                </a:solidFill>
              </a:rPr>
              <a:t>Beware of </a:t>
            </a:r>
            <a:r>
              <a:rPr lang="nl-BE" dirty="0" err="1">
                <a:solidFill>
                  <a:srgbClr val="FFFFFF"/>
                </a:solidFill>
              </a:rPr>
              <a:t>the</a:t>
            </a:r>
            <a:r>
              <a:rPr lang="nl-BE" dirty="0">
                <a:solidFill>
                  <a:srgbClr val="FFFFFF"/>
                </a:solidFill>
              </a:rPr>
              <a:t> </a:t>
            </a:r>
            <a:r>
              <a:rPr lang="nl-BE" dirty="0" err="1">
                <a:solidFill>
                  <a:srgbClr val="FFFFFF"/>
                </a:solidFill>
              </a:rPr>
              <a:t>notions</a:t>
            </a:r>
            <a:endParaRPr lang="nl-NL" dirty="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DBC378D3-D89F-EB12-B0CB-FF7FBA3D651B}"/>
              </a:ext>
            </a:extLst>
          </p:cNvPr>
          <p:cNvSpPr>
            <a:spLocks noGrp="1"/>
          </p:cNvSpPr>
          <p:nvPr>
            <p:ph idx="1"/>
          </p:nvPr>
        </p:nvSpPr>
        <p:spPr>
          <a:xfrm>
            <a:off x="5370153" y="874643"/>
            <a:ext cx="5536397" cy="4586671"/>
          </a:xfrm>
        </p:spPr>
        <p:txBody>
          <a:bodyPr>
            <a:noAutofit/>
          </a:bodyPr>
          <a:lstStyle/>
          <a:p>
            <a:pPr marL="0" indent="0">
              <a:buNone/>
            </a:pPr>
            <a:r>
              <a:rPr lang="nl-BE" sz="4400" dirty="0" err="1"/>
              <a:t>Independency</a:t>
            </a:r>
            <a:endParaRPr lang="nl-BE" sz="4400" dirty="0"/>
          </a:p>
          <a:p>
            <a:pPr marL="0" indent="0">
              <a:buNone/>
            </a:pPr>
            <a:endParaRPr lang="nl-BE" sz="4400" dirty="0"/>
          </a:p>
          <a:p>
            <a:pPr marL="0" indent="0">
              <a:buNone/>
            </a:pPr>
            <a:r>
              <a:rPr lang="nl-BE" sz="4400" dirty="0" err="1"/>
              <a:t>Objectivity</a:t>
            </a:r>
            <a:endParaRPr lang="nl-BE" sz="4400" dirty="0"/>
          </a:p>
          <a:p>
            <a:pPr marL="0" indent="0">
              <a:buNone/>
            </a:pPr>
            <a:endParaRPr lang="nl-BE" sz="4400" dirty="0"/>
          </a:p>
          <a:p>
            <a:pPr marL="0" indent="0">
              <a:buNone/>
            </a:pPr>
            <a:r>
              <a:rPr lang="nl-BE" sz="4400" dirty="0" err="1"/>
              <a:t>Neutrality</a:t>
            </a:r>
            <a:endParaRPr lang="nl-BE" sz="4400" dirty="0"/>
          </a:p>
          <a:p>
            <a:pPr marL="0" indent="0">
              <a:buNone/>
            </a:pPr>
            <a:endParaRPr lang="nl-BE" sz="4400" dirty="0"/>
          </a:p>
          <a:p>
            <a:pPr marL="0" indent="0">
              <a:buNone/>
            </a:pPr>
            <a:r>
              <a:rPr lang="nl-BE" sz="4400" dirty="0" err="1"/>
              <a:t>Diversity</a:t>
            </a:r>
            <a:endParaRPr lang="nl-NL" sz="4400" dirty="0"/>
          </a:p>
        </p:txBody>
      </p:sp>
    </p:spTree>
    <p:extLst>
      <p:ext uri="{BB962C8B-B14F-4D97-AF65-F5344CB8AC3E}">
        <p14:creationId xmlns:p14="http://schemas.microsoft.com/office/powerpoint/2010/main" val="1238703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B1C3605C-295F-3732-6069-D205C8503B91}"/>
              </a:ext>
            </a:extLst>
          </p:cNvPr>
          <p:cNvSpPr>
            <a:spLocks noGrp="1"/>
          </p:cNvSpPr>
          <p:nvPr>
            <p:ph type="title"/>
          </p:nvPr>
        </p:nvSpPr>
        <p:spPr>
          <a:xfrm>
            <a:off x="260019" y="401221"/>
            <a:ext cx="11705187" cy="1348065"/>
          </a:xfrm>
        </p:spPr>
        <p:txBody>
          <a:bodyPr>
            <a:noAutofit/>
          </a:bodyPr>
          <a:lstStyle/>
          <a:p>
            <a:r>
              <a:rPr lang="nl-BE" sz="4800" dirty="0">
                <a:solidFill>
                  <a:srgbClr val="FFFFFF"/>
                </a:solidFill>
              </a:rPr>
              <a:t>The </a:t>
            </a:r>
            <a:r>
              <a:rPr lang="nl-BE" sz="4800" dirty="0" err="1">
                <a:solidFill>
                  <a:srgbClr val="FFFFFF"/>
                </a:solidFill>
              </a:rPr>
              <a:t>eternally</a:t>
            </a:r>
            <a:r>
              <a:rPr lang="nl-BE" sz="4800" dirty="0">
                <a:solidFill>
                  <a:srgbClr val="FFFFFF"/>
                </a:solidFill>
              </a:rPr>
              <a:t> imperfect </a:t>
            </a:r>
            <a:r>
              <a:rPr lang="nl-BE" sz="4800" dirty="0" err="1">
                <a:solidFill>
                  <a:srgbClr val="FFFFFF"/>
                </a:solidFill>
              </a:rPr>
              <a:t>independence</a:t>
            </a:r>
            <a:r>
              <a:rPr lang="nl-BE" sz="4800" dirty="0">
                <a:solidFill>
                  <a:srgbClr val="FFFFFF"/>
                </a:solidFill>
              </a:rPr>
              <a:t> …</a:t>
            </a:r>
            <a:endParaRPr lang="nl-NL" sz="4800" dirty="0">
              <a:solidFill>
                <a:srgbClr val="FFFFFF"/>
              </a:solidFill>
            </a:endParaRPr>
          </a:p>
        </p:txBody>
      </p:sp>
      <p:sp>
        <p:nvSpPr>
          <p:cNvPr id="3" name="Tijdelijke aanduiding voor inhoud 2">
            <a:extLst>
              <a:ext uri="{FF2B5EF4-FFF2-40B4-BE49-F238E27FC236}">
                <a16:creationId xmlns:a16="http://schemas.microsoft.com/office/drawing/2014/main" id="{A4760E58-1CC7-8335-3D46-7C6C33854875}"/>
              </a:ext>
            </a:extLst>
          </p:cNvPr>
          <p:cNvSpPr>
            <a:spLocks noGrp="1"/>
          </p:cNvSpPr>
          <p:nvPr>
            <p:ph idx="1"/>
          </p:nvPr>
        </p:nvSpPr>
        <p:spPr>
          <a:xfrm>
            <a:off x="838200" y="2413842"/>
            <a:ext cx="10515600" cy="4385653"/>
          </a:xfrm>
        </p:spPr>
        <p:txBody>
          <a:bodyPr>
            <a:normAutofit/>
          </a:bodyPr>
          <a:lstStyle/>
          <a:p>
            <a:pPr marL="0" indent="0">
              <a:spcAft>
                <a:spcPts val="1200"/>
              </a:spcAft>
              <a:buNone/>
            </a:pPr>
            <a:endParaRPr lang="nl-BE" sz="2200" dirty="0"/>
          </a:p>
          <a:p>
            <a:pPr marL="0" indent="0">
              <a:spcAft>
                <a:spcPts val="1200"/>
              </a:spcAft>
              <a:buNone/>
            </a:pPr>
            <a:endParaRPr lang="nl-NL" sz="2200" dirty="0"/>
          </a:p>
          <a:p>
            <a:pPr marL="0" indent="0">
              <a:spcAft>
                <a:spcPts val="1200"/>
              </a:spcAft>
              <a:buNone/>
            </a:pPr>
            <a:r>
              <a:rPr lang="nl-NL" sz="4800" i="1" dirty="0"/>
              <a:t>‘</a:t>
            </a:r>
            <a:r>
              <a:rPr lang="nl-NL" sz="4800" i="1" dirty="0" err="1"/>
              <a:t>Transparency</a:t>
            </a:r>
            <a:r>
              <a:rPr lang="nl-NL" sz="4800" i="1" dirty="0"/>
              <a:t> is </a:t>
            </a:r>
            <a:r>
              <a:rPr lang="nl-NL" sz="4800" i="1" dirty="0" err="1"/>
              <a:t>the</a:t>
            </a:r>
            <a:r>
              <a:rPr lang="nl-NL" sz="4800" i="1" dirty="0"/>
              <a:t> new </a:t>
            </a:r>
            <a:r>
              <a:rPr lang="nl-NL" sz="4800" i="1" dirty="0" err="1"/>
              <a:t>objectivity</a:t>
            </a:r>
            <a:r>
              <a:rPr lang="nl-NL" sz="4800" i="1" dirty="0"/>
              <a:t>’</a:t>
            </a:r>
          </a:p>
          <a:p>
            <a:pPr marL="0" indent="0">
              <a:spcAft>
                <a:spcPts val="1200"/>
              </a:spcAft>
              <a:buNone/>
            </a:pPr>
            <a:endParaRPr lang="nl-NL" sz="4400" i="1" dirty="0"/>
          </a:p>
        </p:txBody>
      </p:sp>
    </p:spTree>
    <p:extLst>
      <p:ext uri="{BB962C8B-B14F-4D97-AF65-F5344CB8AC3E}">
        <p14:creationId xmlns:p14="http://schemas.microsoft.com/office/powerpoint/2010/main" val="205064221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737</Words>
  <Application>Microsoft Office PowerPoint</Application>
  <PresentationFormat>Breedbeeld</PresentationFormat>
  <Paragraphs>77</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Aptos</vt:lpstr>
      <vt:lpstr>Aptos Display</vt:lpstr>
      <vt:lpstr>Arial</vt:lpstr>
      <vt:lpstr>Calibri</vt:lpstr>
      <vt:lpstr>Wingdings</vt:lpstr>
      <vt:lpstr>Kantoorthema</vt:lpstr>
      <vt:lpstr>1_Kantoorthema</vt:lpstr>
      <vt:lpstr>Journalism &amp; disinformation (2): the outcomes</vt:lpstr>
      <vt:lpstr>Reminder Journalism = the independent &amp; accurate reporting of news to a public</vt:lpstr>
      <vt:lpstr>Legal context   Ethical rules</vt:lpstr>
      <vt:lpstr>IFJ Code - Intro</vt:lpstr>
      <vt:lpstr>HOW TO KEEP INDEPENDENCE ?</vt:lpstr>
      <vt:lpstr>How to keep independence ? The counterparties</vt:lpstr>
      <vt:lpstr>How to keep independence ? IFJ Code</vt:lpstr>
      <vt:lpstr>Beware of the notions</vt:lpstr>
      <vt:lpstr>The eternally imperfect independence …</vt:lpstr>
      <vt:lpstr>HOW TO STAY ACCURATE ?</vt:lpstr>
      <vt:lpstr>Accuracy: Check check check</vt:lpstr>
      <vt:lpstr>Some factchecking initiatives</vt:lpstr>
      <vt:lpstr>The problem with factchecking …</vt:lpstr>
      <vt:lpstr>Accuracy: Hear hear</vt:lpstr>
      <vt:lpstr>Accuracy: Complete and correct</vt:lpstr>
      <vt:lpstr>Accuracy: distinguish facts from opinion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Pol Deltour</dc:creator>
  <cp:lastModifiedBy>Pol Deltour</cp:lastModifiedBy>
  <cp:revision>1</cp:revision>
  <dcterms:created xsi:type="dcterms:W3CDTF">2024-09-22T08:44:41Z</dcterms:created>
  <dcterms:modified xsi:type="dcterms:W3CDTF">2025-01-02T12:44:55Z</dcterms:modified>
</cp:coreProperties>
</file>