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Inter" panose="020B0604020202020204" charset="0"/>
      <p:regular r:id="rId20"/>
      <p:bold r:id="rId21"/>
      <p:italic r:id="rId22"/>
      <p:boldItalic r:id="rId23"/>
    </p:embeddedFont>
    <p:embeddedFont>
      <p:font typeface="Literata" panose="020B0604020202020204" charset="0"/>
      <p:bold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oPK9VZu+nH6OishKsm8Przdoj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860" y="2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pale.ec.europa.eu/en/blog/healthy-digital-europ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engaged.altervista.or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800"/>
              <a:t>Belgium, with its three main regions—Flanders, Wallonia, and Brussels-Capital—faces a significant demographic shift as its population ages. As of 2019, the average age was 41.7 years, with life expectancy higher in the Flemish Region compared to Wallonia and Brussels. By 2023, there were about 2,700 centenarians in Belgium, reflecting both remarkable longevity and an urgent need for robust support systems for Belgian seniors.</a:t>
            </a:r>
            <a:endParaRPr/>
          </a:p>
          <a:p>
            <a:pPr marL="0" lvl="0" indent="0" algn="l" rtl="0">
              <a:spcBef>
                <a:spcPts val="0"/>
              </a:spcBef>
              <a:spcAft>
                <a:spcPts val="0"/>
              </a:spcAft>
              <a:buNone/>
            </a:pPr>
            <a:endParaRPr sz="2800"/>
          </a:p>
          <a:p>
            <a:pPr marL="0" lvl="0" indent="0" algn="l" rtl="0">
              <a:spcBef>
                <a:spcPts val="0"/>
              </a:spcBef>
              <a:spcAft>
                <a:spcPts val="0"/>
              </a:spcAft>
              <a:buNone/>
            </a:pPr>
            <a:r>
              <a:rPr lang="en-US" sz="2800"/>
              <a:t>As evidenced by recent data, Belgian elderly population is substantial and projected to grow even further in the coming years. Therefore, it is crucial that we equip our seniors with the right tools and infrastructure to navigate social media and digital devices effectively.</a:t>
            </a:r>
            <a:endParaRPr/>
          </a:p>
          <a:p>
            <a:pPr marL="0" lvl="0" indent="0" algn="l" rtl="0">
              <a:spcBef>
                <a:spcPts val="0"/>
              </a:spcBef>
              <a:spcAft>
                <a:spcPts val="0"/>
              </a:spcAft>
              <a:buNone/>
            </a:pPr>
            <a:r>
              <a:rPr lang="en-US" sz="2800"/>
              <a:t>By fostering digital literacy among older adults, we can empower them to understand and fact-check information, particularly in an era full of fake news. This knowledge will enable them to discern trustworthy sources and approach topics with confidence, going beyond reliance on traditional broadcasting systems alone.</a:t>
            </a:r>
            <a:endParaRPr/>
          </a:p>
          <a:p>
            <a:pPr marL="0" lvl="0" indent="0" algn="l" rtl="0">
              <a:spcBef>
                <a:spcPts val="0"/>
              </a:spcBef>
              <a:spcAft>
                <a:spcPts val="0"/>
              </a:spcAft>
              <a:buNone/>
            </a:pPr>
            <a:endParaRPr sz="1200">
              <a:solidFill>
                <a:srgbClr val="000000"/>
              </a:solidFill>
              <a:latin typeface="Inter"/>
              <a:ea typeface="Inter"/>
              <a:cs typeface="Inter"/>
              <a:sym typeface="Inter"/>
            </a:endParaRPr>
          </a:p>
          <a:p>
            <a:pPr marL="0" lvl="0" indent="0" algn="l" rtl="0">
              <a:spcBef>
                <a:spcPts val="0"/>
              </a:spcBef>
              <a:spcAft>
                <a:spcPts val="0"/>
              </a:spcAft>
              <a:buNone/>
            </a:pPr>
            <a:endParaRPr/>
          </a:p>
        </p:txBody>
      </p:sp>
      <p:sp>
        <p:nvSpPr>
          <p:cNvPr id="240" name="Google Shape;24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However, the digitalization of everyday life presents challenges, especially for older adults unfamiliar with computers, smartphones, and the internet. Statistics reveal that 58% of Belgians aged 55 to 74 lack basic digital skills, and 15% have never used the internet. This digital divide underscores the need for targeted interventions to bridge these gaps and ensure our seniors are not left behind.</a:t>
            </a:r>
            <a:endParaRPr/>
          </a:p>
          <a:p>
            <a:pPr marL="0" lvl="0" indent="0" algn="l" rtl="0">
              <a:spcBef>
                <a:spcPts val="0"/>
              </a:spcBef>
              <a:spcAft>
                <a:spcPts val="0"/>
              </a:spcAft>
              <a:buNone/>
            </a:pPr>
            <a:r>
              <a:rPr lang="en-US" sz="1200"/>
              <a:t>By addressing these challenges head-on, we can help our elderly population stay connected, informed, and integrated into the digital age, enhancing their quality of life and fostering a more inclusive society for all.</a:t>
            </a:r>
            <a:endParaRPr/>
          </a:p>
          <a:p>
            <a:pPr marL="0" marR="0" lvl="0" indent="0" algn="l" rtl="0">
              <a:lnSpc>
                <a:spcPct val="100000"/>
              </a:lnSpc>
              <a:spcBef>
                <a:spcPts val="0"/>
              </a:spcBef>
              <a:spcAft>
                <a:spcPts val="0"/>
              </a:spcAft>
              <a:buClr>
                <a:schemeClr val="dk1"/>
              </a:buClr>
              <a:buSzPts val="1200"/>
              <a:buFont typeface="Calibri"/>
              <a:buNone/>
            </a:pPr>
            <a:endParaRPr sz="1200">
              <a:solidFill>
                <a:srgbClr val="000000"/>
              </a:solidFill>
              <a:latin typeface="Inter"/>
              <a:ea typeface="Inter"/>
              <a:cs typeface="Inter"/>
              <a:sym typeface="Inter"/>
            </a:endParaRPr>
          </a:p>
          <a:p>
            <a:pPr marL="0" marR="0" lvl="0" indent="0" algn="l" rtl="0">
              <a:lnSpc>
                <a:spcPct val="100000"/>
              </a:lnSpc>
              <a:spcBef>
                <a:spcPts val="0"/>
              </a:spcBef>
              <a:spcAft>
                <a:spcPts val="0"/>
              </a:spcAft>
              <a:buClr>
                <a:schemeClr val="dk1"/>
              </a:buClr>
              <a:buSzPts val="1800"/>
              <a:buFont typeface="Calibri"/>
              <a:buNone/>
            </a:pPr>
            <a:r>
              <a:rPr lang="en-US" sz="1800">
                <a:latin typeface="Calibri"/>
                <a:ea typeface="Calibri"/>
                <a:cs typeface="Calibri"/>
                <a:sym typeface="Calibri"/>
              </a:rPr>
              <a:t>As showed in the Fig.1 about the attitude towards news, almost all of the respondents (83%) recognize that Fake News is a fairly relevant issue nowadays while only 70% search on multiple sites to verify the authenticity of a news. For little more than half of the interviewees it is difficult to recognize the false news from the true ones and only the 18% considers that recognize a fake new is easy. Also, 56% of the respondents believe social media platforms being an untrustworthy information’s’ provider and almost the same percentage believe traditional new provider to be trustworthy.</a:t>
            </a:r>
            <a:endParaRPr sz="1800">
              <a:latin typeface="Calibri"/>
              <a:ea typeface="Calibri"/>
              <a:cs typeface="Calibri"/>
              <a:sym typeface="Calibri"/>
            </a:endParaRPr>
          </a:p>
          <a:p>
            <a:pPr marL="0" lvl="0" indent="0" algn="l" rtl="0">
              <a:spcBef>
                <a:spcPts val="0"/>
              </a:spcBef>
              <a:spcAft>
                <a:spcPts val="0"/>
              </a:spcAft>
              <a:buNone/>
            </a:pPr>
            <a:r>
              <a:rPr lang="en-US" sz="1800">
                <a:latin typeface="Calibri"/>
                <a:ea typeface="Calibri"/>
                <a:cs typeface="Calibri"/>
                <a:sym typeface="Calibri"/>
              </a:rPr>
              <a:t>For a cross-country comparison related to the use of traditional sources or social media to find news, Fig.2 shows that Belgians tend to trust social media less than other countries.</a:t>
            </a:r>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en-US" sz="2800"/>
              <a:t>That said, there needs to be a shift in how elderly Belgians engage with social media and new technologies. By developing digital skills, they can begin to see new technologies and social media as tools that support their daily lives, helping them avoid isolation and stay current with the times.</a:t>
            </a:r>
            <a:endParaRPr/>
          </a:p>
        </p:txBody>
      </p:sp>
      <p:sp>
        <p:nvSpPr>
          <p:cNvPr id="254" name="Google Shape;25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rgbClr val="000000"/>
              </a:solidFill>
              <a:latin typeface="Inter"/>
              <a:ea typeface="Inter"/>
              <a:cs typeface="Inter"/>
              <a:sym typeface="Inter"/>
            </a:endParaRPr>
          </a:p>
          <a:p>
            <a:pPr marL="0" marR="0" lvl="0" indent="0" algn="l" rtl="0">
              <a:lnSpc>
                <a:spcPct val="100000"/>
              </a:lnSpc>
              <a:spcBef>
                <a:spcPts val="0"/>
              </a:spcBef>
              <a:spcAft>
                <a:spcPts val="0"/>
              </a:spcAft>
              <a:buClr>
                <a:schemeClr val="dk1"/>
              </a:buClr>
              <a:buSzPts val="1800"/>
              <a:buFont typeface="Calibri"/>
              <a:buNone/>
            </a:pPr>
            <a:r>
              <a:rPr lang="en-US" sz="1800">
                <a:latin typeface="Calibri"/>
                <a:ea typeface="Calibri"/>
                <a:cs typeface="Calibri"/>
                <a:sym typeface="Calibri"/>
              </a:rPr>
              <a:t>There are several initiatives and projects in which Belgium participates, with the aim of supporting the community in combating misinformation, media literacy and skill acquisition.  At project level:</a:t>
            </a:r>
            <a:endParaRPr sz="18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a:latin typeface="Calibri"/>
                <a:ea typeface="Calibri"/>
                <a:cs typeface="Calibri"/>
                <a:sym typeface="Calibri"/>
              </a:rPr>
              <a:t> </a:t>
            </a:r>
            <a:endParaRPr sz="1800">
              <a:latin typeface="Calibri"/>
              <a:ea typeface="Calibri"/>
              <a:cs typeface="Calibri"/>
              <a:sym typeface="Calibri"/>
            </a:endParaRPr>
          </a:p>
          <a:p>
            <a:pPr marL="0" lvl="0" indent="0" algn="l" rtl="0">
              <a:spcBef>
                <a:spcPts val="0"/>
              </a:spcBef>
              <a:spcAft>
                <a:spcPts val="0"/>
              </a:spcAft>
              <a:buNone/>
            </a:pPr>
            <a:r>
              <a:rPr lang="en-US" sz="1800" u="sng">
                <a:solidFill>
                  <a:srgbClr val="0000FF"/>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A HEALTHY DIGITAL EUROPE (AHDE):</a:t>
            </a:r>
            <a:r>
              <a:rPr lang="en-US" sz="1800">
                <a:solidFill>
                  <a:srgbClr val="262526"/>
                </a:solidFill>
                <a:highlight>
                  <a:srgbClr val="FFFFFF"/>
                </a:highlight>
                <a:latin typeface="Calibri"/>
                <a:ea typeface="Calibri"/>
                <a:cs typeface="Calibri"/>
                <a:sym typeface="Calibri"/>
              </a:rPr>
              <a:t> With this project the three different partners want to encourage learning for adults and improve the accessibility of adult education. More specific: green and digital skills, quality education for seniors, healthy and digital lifestyle. The project has the objective to help adults to take an active part in our digital society </a:t>
            </a:r>
            <a:endParaRPr sz="1800" u="none">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800" u="sng">
              <a:solidFill>
                <a:schemeClr val="dk1"/>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val="tx"/>
                  </a:ext>
                </a:extLst>
              </a:hlinkClick>
            </a:endParaRPr>
          </a:p>
          <a:p>
            <a:pPr marL="0" lvl="0" indent="0" algn="l" rtl="0">
              <a:spcBef>
                <a:spcPts val="0"/>
              </a:spcBef>
              <a:spcAft>
                <a:spcPts val="0"/>
              </a:spcAft>
              <a:buNone/>
            </a:pPr>
            <a:r>
              <a:rPr lang="en-US" sz="1800" u="sng">
                <a:solidFill>
                  <a:srgbClr val="0000FF"/>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Project e-EngAGEd</a:t>
            </a:r>
            <a:r>
              <a:rPr lang="en-US" sz="1800">
                <a:solidFill>
                  <a:srgbClr val="262526"/>
                </a:solidFill>
                <a:highlight>
                  <a:srgbClr val="FFFFFF"/>
                </a:highlight>
                <a:latin typeface="Calibri"/>
                <a:ea typeface="Calibri"/>
                <a:cs typeface="Calibri"/>
                <a:sym typeface="Calibri"/>
              </a:rPr>
              <a:t>: (Intergenerational Digital Engagement), funded by the European Commission (Programme CERV),is toimprove critical thinking and media literacy by training young volunteers to act as facilitators that can transmit their knowledge to older adults. </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a:latin typeface="Calibri"/>
                <a:ea typeface="Calibri"/>
                <a:cs typeface="Calibri"/>
                <a:sym typeface="Calibri"/>
              </a:rPr>
              <a:t>At policy level, all three federated regions have implemented digitization plans/programs as central components of their policies, recognizing the specific needs of the elderly to ensure equitable access to online public services:</a:t>
            </a:r>
            <a:endParaRPr/>
          </a:p>
          <a:p>
            <a:pPr marL="0" marR="0" lvl="0" indent="0" algn="l" rtl="0">
              <a:lnSpc>
                <a:spcPct val="100000"/>
              </a:lnSpc>
              <a:spcBef>
                <a:spcPts val="0"/>
              </a:spcBef>
              <a:spcAft>
                <a:spcPts val="0"/>
              </a:spcAft>
              <a:buClr>
                <a:schemeClr val="dk1"/>
              </a:buClr>
              <a:buSzPts val="1800"/>
              <a:buFont typeface="Calibri"/>
              <a:buNone/>
            </a:pPr>
            <a:endParaRPr sz="1800">
              <a:latin typeface="Calibri"/>
              <a:ea typeface="Calibri"/>
              <a:cs typeface="Calibri"/>
              <a:sym typeface="Calibri"/>
            </a:endParaRPr>
          </a:p>
          <a:p>
            <a:pPr marL="0" lvl="0" indent="0" algn="just" rtl="0">
              <a:lnSpc>
                <a:spcPct val="105000"/>
              </a:lnSpc>
              <a:spcBef>
                <a:spcPts val="0"/>
              </a:spcBef>
              <a:spcAft>
                <a:spcPts val="0"/>
              </a:spcAft>
              <a:buNone/>
            </a:pPr>
            <a:r>
              <a:rPr lang="en-US" sz="1800">
                <a:latin typeface="Calibri"/>
                <a:ea typeface="Calibri"/>
                <a:cs typeface="Calibri"/>
                <a:sym typeface="Calibri"/>
              </a:rPr>
              <a:t>1) The Brussels Region's "Plan d'appropriation numérique" for 2021-2024 aims to reduce disparities in digital access, use, and knowledge by identifying six priority groups to be supported: job seekers, youth, older adults, people with disabilities, disadvantaged populations, and women. Action 14 of this plan aims to provide older adults with safe training in new technologies, with initiatives extending to both nursing and retirement homes. Nursing homes receive support for organizing and funding programs to improve basic digital skills, prioritizing training in communication, banking, online public services, and cybersecurity.</a:t>
            </a:r>
            <a:endParaRPr sz="1800">
              <a:latin typeface="Calibri"/>
              <a:ea typeface="Calibri"/>
              <a:cs typeface="Calibri"/>
              <a:sym typeface="Calibri"/>
            </a:endParaRPr>
          </a:p>
          <a:p>
            <a:pPr marL="0" lvl="0" indent="0" algn="just" rtl="0">
              <a:lnSpc>
                <a:spcPct val="105000"/>
              </a:lnSpc>
              <a:spcBef>
                <a:spcPts val="1000"/>
              </a:spcBef>
              <a:spcAft>
                <a:spcPts val="0"/>
              </a:spcAft>
              <a:buNone/>
            </a:pPr>
            <a:r>
              <a:rPr lang="en-US" sz="1800">
                <a:latin typeface="Calibri"/>
                <a:ea typeface="Calibri"/>
                <a:cs typeface="Calibri"/>
                <a:sym typeface="Calibri"/>
              </a:rPr>
              <a:t>2) In Flanders, equal opportunity policy focuses on local e-inclusion through the "Iedereen Digitaal" (All Digital) action plan. The March 2022 Flemish Plan for Aging includes five actions to promote digitization among older people, including educational policies to combat digital exclusion, networking of "digibuddies," monitoring of digital skills of civil servants, investment in communication technologies, and a focus on vulnerable older populations.</a:t>
            </a:r>
            <a:endParaRPr sz="1800">
              <a:latin typeface="Calibri"/>
              <a:ea typeface="Calibri"/>
              <a:cs typeface="Calibri"/>
              <a:sym typeface="Calibri"/>
            </a:endParaRPr>
          </a:p>
          <a:p>
            <a:pPr marL="0" lvl="0" indent="0" algn="just" rtl="0">
              <a:lnSpc>
                <a:spcPct val="105000"/>
              </a:lnSpc>
              <a:spcBef>
                <a:spcPts val="1000"/>
              </a:spcBef>
              <a:spcAft>
                <a:spcPts val="0"/>
              </a:spcAft>
              <a:buNone/>
            </a:pPr>
            <a:r>
              <a:rPr lang="en-US" sz="1800">
                <a:latin typeface="Calibri"/>
                <a:ea typeface="Calibri"/>
                <a:cs typeface="Calibri"/>
                <a:sym typeface="Calibri"/>
              </a:rPr>
              <a:t>3) The "Walloon Digital Strategy" allocates funds to improve the region's digital skills, including projects aimed at digital inclusion through increased public digital spaces and female workforce participation in the IT sector. Digital literacy and skills are emphasized under the federal poverty reduction policy, with the establishment of an "experts by experience" service to promote the use of e-ID for simplified access to rights and services. Specific funding opportunities, events and organizational support are provided under this program.</a:t>
            </a:r>
            <a:endParaRPr/>
          </a:p>
          <a:p>
            <a:pPr marL="0" lvl="0" indent="0" algn="just" rtl="0">
              <a:lnSpc>
                <a:spcPct val="105000"/>
              </a:lnSpc>
              <a:spcBef>
                <a:spcPts val="1000"/>
              </a:spcBef>
              <a:spcAft>
                <a:spcPts val="0"/>
              </a:spcAft>
              <a:buNone/>
            </a:pPr>
            <a:endParaRPr sz="1800">
              <a:latin typeface="Calibri"/>
              <a:ea typeface="Calibri"/>
              <a:cs typeface="Calibri"/>
              <a:sym typeface="Calibri"/>
            </a:endParaRPr>
          </a:p>
          <a:p>
            <a:pPr marL="0" marR="0" lvl="0" indent="0" algn="just" rtl="0">
              <a:lnSpc>
                <a:spcPct val="105000"/>
              </a:lnSpc>
              <a:spcBef>
                <a:spcPts val="1000"/>
              </a:spcBef>
              <a:spcAft>
                <a:spcPts val="0"/>
              </a:spcAft>
              <a:buClr>
                <a:schemeClr val="dk1"/>
              </a:buClr>
              <a:buSzPts val="1800"/>
              <a:buFont typeface="Calibri"/>
              <a:buNone/>
            </a:pPr>
            <a:r>
              <a:rPr lang="en-US" sz="1800">
                <a:latin typeface="Calibri"/>
                <a:ea typeface="Calibri"/>
                <a:cs typeface="Calibri"/>
                <a:sym typeface="Calibri"/>
              </a:rPr>
              <a:t>As we approach the European elections, it is a call to action for all stakeholders involved—governments, NGOs, tech companies, and communities—to prioritize media literacy for the elderly. By empowering them with the knowledge and tools to navigate the digital world safely, we ensure that their voices are heard and that they remain an active and informed part of the electorate. It's not just about preparing for an election; it's about upholding the values of an inclusive and informed democratic society.</a:t>
            </a:r>
            <a:endParaRPr/>
          </a:p>
          <a:p>
            <a:pPr marL="0" lvl="0" indent="0" algn="just" rtl="0">
              <a:lnSpc>
                <a:spcPct val="105000"/>
              </a:lnSpc>
              <a:spcBef>
                <a:spcPts val="1000"/>
              </a:spcBef>
              <a:spcAft>
                <a:spcPts val="0"/>
              </a:spcAft>
              <a:buNone/>
            </a:pPr>
            <a:endParaRPr sz="1800">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1800"/>
              <a:buFont typeface="Calibri"/>
              <a:buNone/>
            </a:pPr>
            <a:r>
              <a:rPr lang="en-US" sz="1800">
                <a:latin typeface="Calibri"/>
                <a:ea typeface="Calibri"/>
                <a:cs typeface="Calibri"/>
                <a:sym typeface="Calibri"/>
              </a:rPr>
              <a:t> </a:t>
            </a:r>
            <a:endParaRPr sz="1800">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8" name="Google Shape;26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DIGITELD is a project funded by the Erasmus+ programme, in line with the European Commission's priority on improving accessibility and increasing take-up of adult education. </a:t>
            </a:r>
            <a:endParaRPr/>
          </a:p>
        </p:txBody>
      </p:sp>
      <p:sp>
        <p:nvSpPr>
          <p:cNvPr id="120" name="Google Shape;12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Indeed, the project aims to address the need to improve the </a:t>
            </a:r>
            <a:r>
              <a:rPr lang="en-US" sz="1200">
                <a:solidFill>
                  <a:srgbClr val="FFFFFF"/>
                </a:solidFill>
                <a:latin typeface="Inter"/>
                <a:ea typeface="Inter"/>
                <a:cs typeface="Inter"/>
                <a:sym typeface="Inter"/>
              </a:rPr>
              <a:t>Digital Media &amp; Information Literacy</a:t>
            </a:r>
            <a:r>
              <a:rPr lang="en-US"/>
              <a:t> skills of adults over 65, in order to fight the phenomenon of fake news. </a:t>
            </a:r>
            <a:endParaRPr/>
          </a:p>
          <a:p>
            <a:pPr marL="0" lvl="0" indent="0" algn="l" rtl="0">
              <a:spcBef>
                <a:spcPts val="0"/>
              </a:spcBef>
              <a:spcAft>
                <a:spcPts val="0"/>
              </a:spcAft>
              <a:buNone/>
            </a:pPr>
            <a:r>
              <a:rPr lang="en-US"/>
              <a:t>Media literacy is essential for everyone, influencing our perception of the world and our civic engagement through various media. The prevalence of fake news highlights the need for media and digital literacy to ensure accurate representations in society. Older adults, aged 65 and above, often have lower digital literacy, making them more susceptible to believing and sharing fake news. Thus, it's important to invest in training and information for this age group to enhance their ability to evaluate online information and discern the reliability of sources.</a:t>
            </a:r>
            <a:endParaRPr/>
          </a:p>
          <a:p>
            <a:pPr marL="0" lvl="0" indent="0" algn="l" rtl="0">
              <a:spcBef>
                <a:spcPts val="0"/>
              </a:spcBef>
              <a:spcAft>
                <a:spcPts val="0"/>
              </a:spcAft>
              <a:buNone/>
            </a:pPr>
            <a:r>
              <a:rPr lang="en-US"/>
              <a:t>Based on this premise, the project is based on 4 specific objectives:</a:t>
            </a:r>
            <a:endParaRPr/>
          </a:p>
          <a:p>
            <a:pPr marL="228600" lvl="0" indent="-228600" algn="l" rtl="0">
              <a:spcBef>
                <a:spcPts val="0"/>
              </a:spcBef>
              <a:spcAft>
                <a:spcPts val="0"/>
              </a:spcAft>
              <a:buClr>
                <a:srgbClr val="FFFFFF"/>
              </a:buClr>
              <a:buSzPts val="1200"/>
              <a:buFont typeface="Calibri"/>
              <a:buAutoNum type="arabicPeriod"/>
            </a:pPr>
            <a:r>
              <a:rPr lang="en-US" sz="1200">
                <a:solidFill>
                  <a:srgbClr val="FFFFFF"/>
                </a:solidFill>
                <a:latin typeface="Inter"/>
                <a:ea typeface="Inter"/>
                <a:cs typeface="Inter"/>
                <a:sym typeface="Inter"/>
              </a:rPr>
              <a:t>Improve the knowledge and skills of seniors in combating the phenomenon of fake news </a:t>
            </a:r>
            <a:endParaRPr/>
          </a:p>
          <a:p>
            <a:pPr marL="228600" lvl="0" indent="-228600" algn="l" rtl="0">
              <a:spcBef>
                <a:spcPts val="0"/>
              </a:spcBef>
              <a:spcAft>
                <a:spcPts val="0"/>
              </a:spcAft>
              <a:buClr>
                <a:srgbClr val="FFFFFF"/>
              </a:buClr>
              <a:buSzPts val="1200"/>
              <a:buFont typeface="Calibri"/>
              <a:buAutoNum type="arabicPeriod"/>
            </a:pPr>
            <a:r>
              <a:rPr lang="en-US" sz="1200">
                <a:solidFill>
                  <a:srgbClr val="FFFFFF"/>
                </a:solidFill>
                <a:latin typeface="Inter"/>
                <a:ea typeface="Inter"/>
                <a:cs typeface="Inter"/>
                <a:sym typeface="Inter"/>
              </a:rPr>
              <a:t>Developing Online Training Modules on MOOC Platform</a:t>
            </a:r>
            <a:endParaRPr/>
          </a:p>
          <a:p>
            <a:pPr marL="228600" lvl="0" indent="-228600" algn="l" rtl="0">
              <a:spcBef>
                <a:spcPts val="0"/>
              </a:spcBef>
              <a:spcAft>
                <a:spcPts val="0"/>
              </a:spcAft>
              <a:buClr>
                <a:srgbClr val="FFFFFF"/>
              </a:buClr>
              <a:buSzPts val="1200"/>
              <a:buFont typeface="Calibri"/>
              <a:buAutoNum type="arabicPeriod"/>
            </a:pPr>
            <a:r>
              <a:rPr lang="en-US" sz="1200">
                <a:solidFill>
                  <a:srgbClr val="FFFFFF"/>
                </a:solidFill>
                <a:latin typeface="Inter"/>
                <a:ea typeface="Inter"/>
                <a:cs typeface="Inter"/>
                <a:sym typeface="Inter"/>
              </a:rPr>
              <a:t>Developing Best practices, Guidelines and Policy Recommendations as dissemination tools</a:t>
            </a:r>
            <a:endParaRPr/>
          </a:p>
          <a:p>
            <a:pPr marL="228600" lvl="0" indent="-228600" algn="l" rtl="0">
              <a:spcBef>
                <a:spcPts val="0"/>
              </a:spcBef>
              <a:spcAft>
                <a:spcPts val="0"/>
              </a:spcAft>
              <a:buClr>
                <a:srgbClr val="FFFFFF"/>
              </a:buClr>
              <a:buSzPts val="1200"/>
              <a:buFont typeface="Calibri"/>
              <a:buAutoNum type="arabicPeriod"/>
            </a:pPr>
            <a:r>
              <a:rPr lang="en-US" sz="1200">
                <a:solidFill>
                  <a:srgbClr val="FFFFFF"/>
                </a:solidFill>
                <a:latin typeface="Inter"/>
                <a:ea typeface="Inter"/>
                <a:cs typeface="Inter"/>
                <a:sym typeface="Inter"/>
              </a:rPr>
              <a:t>Fostering research in the academic field</a:t>
            </a:r>
            <a:endParaRPr/>
          </a:p>
          <a:p>
            <a:pPr marL="0" lvl="0" indent="0" algn="l" rtl="0">
              <a:spcBef>
                <a:spcPts val="0"/>
              </a:spcBef>
              <a:spcAft>
                <a:spcPts val="0"/>
              </a:spcAft>
              <a:buClr>
                <a:schemeClr val="dk1"/>
              </a:buClr>
              <a:buSzPts val="1200"/>
              <a:buFont typeface="Calibri"/>
              <a:buNone/>
            </a:pPr>
            <a:endParaRPr sz="1200">
              <a:solidFill>
                <a:srgbClr val="FFFFFF"/>
              </a:solidFill>
              <a:latin typeface="Inter"/>
              <a:ea typeface="Inter"/>
              <a:cs typeface="Inter"/>
              <a:sym typeface="Inter"/>
            </a:endParaRPr>
          </a:p>
          <a:p>
            <a:pPr marL="0" lvl="0" indent="0" algn="l" rtl="0">
              <a:spcBef>
                <a:spcPts val="0"/>
              </a:spcBef>
              <a:spcAft>
                <a:spcPts val="0"/>
              </a:spcAft>
              <a:buClr>
                <a:schemeClr val="dk1"/>
              </a:buClr>
              <a:buSzPts val="1200"/>
              <a:buFont typeface="Calibri"/>
              <a:buNone/>
            </a:pPr>
            <a:endParaRPr sz="1200">
              <a:solidFill>
                <a:srgbClr val="FFFFFF"/>
              </a:solidFill>
              <a:latin typeface="Inter"/>
              <a:ea typeface="Inter"/>
              <a:cs typeface="Inter"/>
              <a:sym typeface="Inter"/>
            </a:endParaRPr>
          </a:p>
          <a:p>
            <a:pPr marL="228600" lvl="0" indent="-228600" algn="l" rtl="0">
              <a:spcBef>
                <a:spcPts val="0"/>
              </a:spcBef>
              <a:spcAft>
                <a:spcPts val="0"/>
              </a:spcAft>
              <a:buClr>
                <a:srgbClr val="FFFFFF"/>
              </a:buClr>
              <a:buSzPts val="1200"/>
              <a:buFont typeface="Calibri"/>
              <a:buAutoNum type="arabicParenR"/>
            </a:pPr>
            <a:r>
              <a:rPr lang="en-US" sz="1200">
                <a:solidFill>
                  <a:srgbClr val="FFFFFF"/>
                </a:solidFill>
                <a:latin typeface="Inter"/>
                <a:ea typeface="Inter"/>
                <a:cs typeface="Inter"/>
                <a:sym typeface="Inter"/>
              </a:rPr>
              <a:t>As I said, the phenomenon of digital disinformation and fake news gains more prominence among those with low digital skills, and it is particularly evident among older people over 65. The objective is to bridge this skills gap, through the organization of two trainings aimed at over 65 individuals in Belgium and Italy.</a:t>
            </a:r>
            <a:endParaRPr/>
          </a:p>
          <a:p>
            <a:pPr marL="0" lvl="0" indent="0" algn="l" rtl="0">
              <a:spcBef>
                <a:spcPts val="0"/>
              </a:spcBef>
              <a:spcAft>
                <a:spcPts val="0"/>
              </a:spcAft>
              <a:buClr>
                <a:schemeClr val="dk1"/>
              </a:buClr>
              <a:buSzPts val="1200"/>
              <a:buFont typeface="Calibri"/>
              <a:buNone/>
            </a:pPr>
            <a:endParaRPr sz="1200">
              <a:solidFill>
                <a:srgbClr val="FFFFFF"/>
              </a:solidFill>
              <a:latin typeface="Inter"/>
              <a:ea typeface="Inter"/>
              <a:cs typeface="Inter"/>
              <a:sym typeface="Inter"/>
            </a:endParaRPr>
          </a:p>
          <a:p>
            <a:pPr marL="0" lvl="0" indent="0" algn="l" rtl="0">
              <a:spcBef>
                <a:spcPts val="0"/>
              </a:spcBef>
              <a:spcAft>
                <a:spcPts val="0"/>
              </a:spcAft>
              <a:buClr>
                <a:schemeClr val="dk1"/>
              </a:buClr>
              <a:buSzPts val="1200"/>
              <a:buFont typeface="Calibri"/>
              <a:buNone/>
            </a:pPr>
            <a:endParaRPr sz="1200">
              <a:solidFill>
                <a:srgbClr val="FFFFFF"/>
              </a:solidFill>
              <a:latin typeface="Inter"/>
              <a:ea typeface="Inter"/>
              <a:cs typeface="Inter"/>
              <a:sym typeface="Inter"/>
            </a:endParaRPr>
          </a:p>
          <a:p>
            <a:pPr marL="171450" lvl="0" indent="-95250" algn="l" rtl="0">
              <a:spcBef>
                <a:spcPts val="0"/>
              </a:spcBef>
              <a:spcAft>
                <a:spcPts val="0"/>
              </a:spcAft>
              <a:buClr>
                <a:schemeClr val="dk1"/>
              </a:buClr>
              <a:buSzPts val="1200"/>
              <a:buFont typeface="Calibri"/>
              <a:buNone/>
            </a:pPr>
            <a:endParaRPr/>
          </a:p>
        </p:txBody>
      </p:sp>
      <p:sp>
        <p:nvSpPr>
          <p:cNvPr id="139" name="Google Shape;13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Inter"/>
              <a:buNone/>
            </a:pPr>
            <a:r>
              <a:rPr lang="en-US" sz="1200">
                <a:solidFill>
                  <a:srgbClr val="FFFFFF"/>
                </a:solidFill>
                <a:latin typeface="Inter"/>
                <a:ea typeface="Inter"/>
                <a:cs typeface="Inter"/>
                <a:sym typeface="Inter"/>
              </a:rPr>
              <a:t>2) The second objective is the development of online training (MOOC), elaborated by the University of Macerata and supported by the Foundation.</a:t>
            </a:r>
            <a:endParaRPr/>
          </a:p>
          <a:p>
            <a:pPr marL="0" marR="0" lvl="0" indent="0" algn="l" rtl="0">
              <a:lnSpc>
                <a:spcPct val="100000"/>
              </a:lnSpc>
              <a:spcBef>
                <a:spcPts val="0"/>
              </a:spcBef>
              <a:spcAft>
                <a:spcPts val="0"/>
              </a:spcAft>
              <a:buClr>
                <a:srgbClr val="FFFFFF"/>
              </a:buClr>
              <a:buSzPts val="1200"/>
              <a:buFont typeface="Inter"/>
              <a:buNone/>
            </a:pPr>
            <a:r>
              <a:rPr lang="en-US" sz="1200">
                <a:solidFill>
                  <a:srgbClr val="FFFFFF"/>
                </a:solidFill>
                <a:latin typeface="Inter"/>
                <a:ea typeface="Inter"/>
                <a:cs typeface="Inter"/>
                <a:sym typeface="Inter"/>
              </a:rPr>
              <a:t>The training will focus on enhancing the technical and analytical skills of older adults, which are crucial for recognising fake news, especially in political propaganda and health disinformation.</a:t>
            </a:r>
            <a:endParaRPr/>
          </a:p>
          <a:p>
            <a:pPr marL="0" marR="0" lvl="0" indent="0" algn="l" rtl="0">
              <a:lnSpc>
                <a:spcPct val="100000"/>
              </a:lnSpc>
              <a:spcBef>
                <a:spcPts val="0"/>
              </a:spcBef>
              <a:spcAft>
                <a:spcPts val="0"/>
              </a:spcAft>
              <a:buClr>
                <a:srgbClr val="FFFFFF"/>
              </a:buClr>
              <a:buSzPts val="1200"/>
              <a:buFont typeface="Inter"/>
              <a:buNone/>
            </a:pPr>
            <a:r>
              <a:rPr lang="en-US" sz="1200">
                <a:solidFill>
                  <a:srgbClr val="FFFFFF"/>
                </a:solidFill>
                <a:latin typeface="Inter"/>
                <a:ea typeface="Inter"/>
                <a:cs typeface="Inter"/>
                <a:sym typeface="Inter"/>
              </a:rPr>
              <a:t>The expected outcome is the elaboration of a MOOC, which will be available for everybody on the EPALE platform, the Erasmus+ platform dedicated to the adult learning. </a:t>
            </a:r>
            <a:endParaRPr/>
          </a:p>
          <a:p>
            <a:pPr marL="0" marR="0" lvl="0" indent="0" algn="l" rtl="0">
              <a:lnSpc>
                <a:spcPct val="100000"/>
              </a:lnSpc>
              <a:spcBef>
                <a:spcPts val="0"/>
              </a:spcBef>
              <a:spcAft>
                <a:spcPts val="0"/>
              </a:spcAft>
              <a:buClr>
                <a:srgbClr val="000000"/>
              </a:buClr>
              <a:buSzPts val="1200"/>
              <a:buFont typeface="Inter"/>
              <a:buNone/>
            </a:pPr>
            <a:r>
              <a:rPr lang="en-US" sz="1200">
                <a:solidFill>
                  <a:srgbClr val="000000"/>
                </a:solidFill>
                <a:latin typeface="Inter"/>
                <a:ea typeface="Inter"/>
                <a:cs typeface="Inter"/>
                <a:sym typeface="Inter"/>
              </a:rPr>
              <a:t>A key aspect of the training will be transnational cooperation between the two partners, through an exchange not only of knowledge and methodologies but also of skills and perspectives that will enhance the project's potential.</a:t>
            </a:r>
            <a:endParaRPr/>
          </a:p>
        </p:txBody>
      </p:sp>
      <p:sp>
        <p:nvSpPr>
          <p:cNvPr id="163" name="Google Shape;16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3) The third objective is represented by good practices and policy recommendations.</a:t>
            </a:r>
            <a:endParaRPr/>
          </a:p>
        </p:txBody>
      </p:sp>
      <p:sp>
        <p:nvSpPr>
          <p:cNvPr id="178" name="Google Shape;17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latin typeface="Inter"/>
                <a:ea typeface="Inter"/>
                <a:cs typeface="Inter"/>
                <a:sym typeface="Inter"/>
              </a:rPr>
              <a:t>The </a:t>
            </a:r>
            <a:r>
              <a:rPr lang="en-US" sz="1200" b="1">
                <a:solidFill>
                  <a:srgbClr val="000000"/>
                </a:solidFill>
                <a:latin typeface="Inter"/>
                <a:ea typeface="Inter"/>
                <a:cs typeface="Inter"/>
                <a:sym typeface="Inter"/>
              </a:rPr>
              <a:t>expected outcome </a:t>
            </a:r>
            <a:r>
              <a:rPr lang="en-US" sz="1200">
                <a:solidFill>
                  <a:srgbClr val="000000"/>
                </a:solidFill>
                <a:latin typeface="Inter"/>
                <a:ea typeface="Inter"/>
                <a:cs typeface="Inter"/>
                <a:sym typeface="Inter"/>
              </a:rPr>
              <a:t>is the creation of a single </a:t>
            </a:r>
            <a:r>
              <a:rPr lang="en-US" sz="1200" b="1">
                <a:solidFill>
                  <a:srgbClr val="000000"/>
                </a:solidFill>
                <a:latin typeface="Inter"/>
                <a:ea typeface="Inter"/>
                <a:cs typeface="Inter"/>
                <a:sym typeface="Inter"/>
              </a:rPr>
              <a:t>document outlining</a:t>
            </a:r>
            <a:r>
              <a:rPr lang="en-US" sz="1200">
                <a:solidFill>
                  <a:srgbClr val="000000"/>
                </a:solidFill>
                <a:latin typeface="Inter"/>
                <a:ea typeface="Inter"/>
                <a:cs typeface="Inter"/>
                <a:sym typeface="Inter"/>
              </a:rPr>
              <a:t> these</a:t>
            </a:r>
            <a:r>
              <a:rPr lang="en-US" sz="1200" b="1">
                <a:solidFill>
                  <a:srgbClr val="000000"/>
                </a:solidFill>
                <a:latin typeface="Inter"/>
                <a:ea typeface="Inter"/>
                <a:cs typeface="Inter"/>
                <a:sym typeface="Inter"/>
              </a:rPr>
              <a:t> best practices for seniors</a:t>
            </a:r>
            <a:r>
              <a:rPr lang="en-US" sz="1200">
                <a:solidFill>
                  <a:srgbClr val="000000"/>
                </a:solidFill>
                <a:latin typeface="Inter"/>
                <a:ea typeface="Inter"/>
                <a:cs typeface="Inter"/>
                <a:sym typeface="Inter"/>
              </a:rPr>
              <a:t> and policy recommendations to address the issue of fake news and to </a:t>
            </a:r>
            <a:r>
              <a:rPr lang="en-US" sz="1200">
                <a:solidFill>
                  <a:srgbClr val="FFFFFF"/>
                </a:solidFill>
                <a:latin typeface="Inter"/>
                <a:ea typeface="Inter"/>
                <a:cs typeface="Inter"/>
                <a:sym typeface="Inter"/>
              </a:rPr>
              <a:t>help senior Internet users combat digital disinformation.</a:t>
            </a:r>
            <a:endParaRPr/>
          </a:p>
        </p:txBody>
      </p:sp>
      <p:sp>
        <p:nvSpPr>
          <p:cNvPr id="191" name="Google Shape;19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4) The last specific objective is related to the academic research. The training will involve surveys for older adults to assess its effectiveness, addressing a gap in understanding media use and engagement. This intervention aims to collect qualitative and quantitative data for future research on media and digital literacy.</a:t>
            </a:r>
            <a:endParaRPr/>
          </a:p>
        </p:txBody>
      </p:sp>
      <p:sp>
        <p:nvSpPr>
          <p:cNvPr id="202" name="Google Shape;20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desk research activities resulted in three country reports, in order to analyse in more detail the situation in the two countries where the trainings will be implemented. In addition, a report on a third EU country, which can be regarded as virtuous in this respect, was drawn up: the Netherlands.</a:t>
            </a:r>
            <a:endParaRPr/>
          </a:p>
        </p:txBody>
      </p:sp>
      <p:sp>
        <p:nvSpPr>
          <p:cNvPr id="218" name="Google Shape;21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a:spLocks noGrp="1"/>
          </p:cNvSpPr>
          <p:nvPr>
            <p:ph type="pic" idx="2"/>
          </p:nvPr>
        </p:nvSpPr>
        <p:spPr>
          <a:xfrm>
            <a:off x="1792288" y="612775"/>
            <a:ext cx="5486400" cy="4114800"/>
          </a:xfrm>
          <a:prstGeom prst="rect">
            <a:avLst/>
          </a:prstGeom>
          <a:noFill/>
          <a:ln>
            <a:noFill/>
          </a:ln>
        </p:spPr>
      </p:sp>
      <p:sp>
        <p:nvSpPr>
          <p:cNvPr id="68" name="Google Shape;68;p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850B8"/>
        </a:solidFill>
        <a:effectLst/>
      </p:bgPr>
    </p:bg>
    <p:spTree>
      <p:nvGrpSpPr>
        <p:cNvPr id="1" name="Shape 87"/>
        <p:cNvGrpSpPr/>
        <p:nvPr/>
      </p:nvGrpSpPr>
      <p:grpSpPr>
        <a:xfrm>
          <a:off x="0" y="0"/>
          <a:ext cx="0" cy="0"/>
          <a:chOff x="0" y="0"/>
          <a:chExt cx="0" cy="0"/>
        </a:xfrm>
      </p:grpSpPr>
      <p:sp>
        <p:nvSpPr>
          <p:cNvPr id="88" name="Google Shape;88;p1"/>
          <p:cNvSpPr/>
          <p:nvPr/>
        </p:nvSpPr>
        <p:spPr>
          <a:xfrm>
            <a:off x="14905962" y="9011927"/>
            <a:ext cx="2353338" cy="492745"/>
          </a:xfrm>
          <a:custGeom>
            <a:avLst/>
            <a:gdLst/>
            <a:ahLst/>
            <a:cxnLst/>
            <a:rect l="l" t="t" r="r" b="b"/>
            <a:pathLst>
              <a:path w="2353338" h="492745" extrusionOk="0">
                <a:moveTo>
                  <a:pt x="0" y="0"/>
                </a:moveTo>
                <a:lnTo>
                  <a:pt x="2353338" y="0"/>
                </a:lnTo>
                <a:lnTo>
                  <a:pt x="2353338" y="492746"/>
                </a:lnTo>
                <a:lnTo>
                  <a:pt x="0" y="49274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9" name="Google Shape;89;p1"/>
          <p:cNvGrpSpPr/>
          <p:nvPr/>
        </p:nvGrpSpPr>
        <p:grpSpPr>
          <a:xfrm>
            <a:off x="4131245" y="1151886"/>
            <a:ext cx="10025504" cy="7983227"/>
            <a:chOff x="-8" y="0"/>
            <a:chExt cx="13367339" cy="10644303"/>
          </a:xfrm>
        </p:grpSpPr>
        <p:sp>
          <p:nvSpPr>
            <p:cNvPr id="90" name="Google Shape;90;p1"/>
            <p:cNvSpPr/>
            <p:nvPr/>
          </p:nvSpPr>
          <p:spPr>
            <a:xfrm>
              <a:off x="0" y="0"/>
              <a:ext cx="13367331" cy="10644303"/>
            </a:xfrm>
            <a:custGeom>
              <a:avLst/>
              <a:gdLst/>
              <a:ahLst/>
              <a:cxnLst/>
              <a:rect l="l" t="t" r="r" b="b"/>
              <a:pathLst>
                <a:path w="13367331" h="10644303" extrusionOk="0">
                  <a:moveTo>
                    <a:pt x="0" y="0"/>
                  </a:moveTo>
                  <a:lnTo>
                    <a:pt x="13367331" y="0"/>
                  </a:lnTo>
                  <a:lnTo>
                    <a:pt x="13367331" y="10644303"/>
                  </a:lnTo>
                  <a:lnTo>
                    <a:pt x="0" y="10644303"/>
                  </a:lnTo>
                  <a:lnTo>
                    <a:pt x="0" y="0"/>
                  </a:lnTo>
                  <a:close/>
                </a:path>
              </a:pathLst>
            </a:custGeom>
            <a:blipFill rotWithShape="1">
              <a:blip r:embed="rId4">
                <a:alphaModFix/>
              </a:blip>
              <a:stretch>
                <a:fillRect l="-7194" t="-27234" r="-17038" b="-2878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
            <p:cNvSpPr txBox="1"/>
            <p:nvPr/>
          </p:nvSpPr>
          <p:spPr>
            <a:xfrm rot="3121847">
              <a:off x="-1176859" y="7349435"/>
              <a:ext cx="7238129" cy="547040"/>
            </a:xfrm>
            <a:prstGeom prst="rect">
              <a:avLst/>
            </a:prstGeom>
            <a:noFill/>
            <a:ln>
              <a:noFill/>
            </a:ln>
          </p:spPr>
          <p:txBody>
            <a:bodyPr spcFirstLastPara="1" wrap="square" lIns="0" tIns="0" rIns="0" bIns="0" anchor="t" anchorCtr="0">
              <a:spAutoFit/>
            </a:bodyPr>
            <a:lstStyle/>
            <a:p>
              <a:pPr marL="0" marR="0" lvl="0" indent="0" algn="ctr" rtl="0">
                <a:lnSpc>
                  <a:spcPct val="139967"/>
                </a:lnSpc>
                <a:spcBef>
                  <a:spcPts val="0"/>
                </a:spcBef>
                <a:spcAft>
                  <a:spcPts val="0"/>
                </a:spcAft>
                <a:buNone/>
              </a:pPr>
              <a:r>
                <a:rPr lang="en-US" sz="2487" b="1">
                  <a:solidFill>
                    <a:srgbClr val="FEBA47"/>
                  </a:solidFill>
                  <a:latin typeface="Literata"/>
                  <a:ea typeface="Literata"/>
                  <a:cs typeface="Literata"/>
                  <a:sym typeface="Literata"/>
                </a:rPr>
                <a:t>The DIGITalization of the ELDerly</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BA47"/>
        </a:solidFill>
        <a:effectLst/>
      </p:bgPr>
    </p:bg>
    <p:spTree>
      <p:nvGrpSpPr>
        <p:cNvPr id="1" name="Shape 241"/>
        <p:cNvGrpSpPr/>
        <p:nvPr/>
      </p:nvGrpSpPr>
      <p:grpSpPr>
        <a:xfrm>
          <a:off x="0" y="0"/>
          <a:ext cx="0" cy="0"/>
          <a:chOff x="0" y="0"/>
          <a:chExt cx="0" cy="0"/>
        </a:xfrm>
      </p:grpSpPr>
      <p:grpSp>
        <p:nvGrpSpPr>
          <p:cNvPr id="242" name="Google Shape;242;p10"/>
          <p:cNvGrpSpPr/>
          <p:nvPr/>
        </p:nvGrpSpPr>
        <p:grpSpPr>
          <a:xfrm>
            <a:off x="9144000" y="369689"/>
            <a:ext cx="8629650" cy="9458120"/>
            <a:chOff x="0" y="-38100"/>
            <a:chExt cx="2272830" cy="2491027"/>
          </a:xfrm>
        </p:grpSpPr>
        <p:sp>
          <p:nvSpPr>
            <p:cNvPr id="243" name="Google Shape;243;p10"/>
            <p:cNvSpPr/>
            <p:nvPr/>
          </p:nvSpPr>
          <p:spPr>
            <a:xfrm>
              <a:off x="0" y="0"/>
              <a:ext cx="2272830" cy="2452927"/>
            </a:xfrm>
            <a:custGeom>
              <a:avLst/>
              <a:gdLst/>
              <a:ahLst/>
              <a:cxnLst/>
              <a:rect l="l" t="t" r="r" b="b"/>
              <a:pathLst>
                <a:path w="2272830" h="2452927" extrusionOk="0">
                  <a:moveTo>
                    <a:pt x="0" y="0"/>
                  </a:moveTo>
                  <a:lnTo>
                    <a:pt x="2272830" y="0"/>
                  </a:lnTo>
                  <a:lnTo>
                    <a:pt x="2272830" y="2452927"/>
                  </a:lnTo>
                  <a:lnTo>
                    <a:pt x="0" y="245292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4" name="Google Shape;244;p10"/>
            <p:cNvSpPr txBox="1"/>
            <p:nvPr/>
          </p:nvSpPr>
          <p:spPr>
            <a:xfrm>
              <a:off x="0" y="-38100"/>
              <a:ext cx="2272830" cy="2491027"/>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245" name="Google Shape;245;p10"/>
          <p:cNvSpPr/>
          <p:nvPr/>
        </p:nvSpPr>
        <p:spPr>
          <a:xfrm>
            <a:off x="9346808" y="1028700"/>
            <a:ext cx="7301078" cy="8007178"/>
          </a:xfrm>
          <a:custGeom>
            <a:avLst/>
            <a:gdLst/>
            <a:ahLst/>
            <a:cxnLst/>
            <a:rect l="l" t="t" r="r" b="b"/>
            <a:pathLst>
              <a:path w="7301078" h="8007178" extrusionOk="0">
                <a:moveTo>
                  <a:pt x="0" y="0"/>
                </a:moveTo>
                <a:lnTo>
                  <a:pt x="7301078" y="0"/>
                </a:lnTo>
                <a:lnTo>
                  <a:pt x="7301078" y="8007178"/>
                </a:lnTo>
                <a:lnTo>
                  <a:pt x="0" y="800717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6" name="Google Shape;246;p10"/>
          <p:cNvSpPr/>
          <p:nvPr/>
        </p:nvSpPr>
        <p:spPr>
          <a:xfrm>
            <a:off x="16744950" y="514350"/>
            <a:ext cx="1028700" cy="1028700"/>
          </a:xfrm>
          <a:custGeom>
            <a:avLst/>
            <a:gdLst/>
            <a:ahLst/>
            <a:cxnLst/>
            <a:rect l="l" t="t" r="r" b="b"/>
            <a:pathLst>
              <a:path w="1028700" h="1028700" extrusionOk="0">
                <a:moveTo>
                  <a:pt x="0" y="0"/>
                </a:moveTo>
                <a:lnTo>
                  <a:pt x="1028700" y="0"/>
                </a:lnTo>
                <a:lnTo>
                  <a:pt x="1028700" y="1028700"/>
                </a:lnTo>
                <a:lnTo>
                  <a:pt x="0" y="10287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7" name="Google Shape;247;p10"/>
          <p:cNvSpPr txBox="1"/>
          <p:nvPr/>
        </p:nvSpPr>
        <p:spPr>
          <a:xfrm>
            <a:off x="1028700" y="990600"/>
            <a:ext cx="2386370" cy="41275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Clr>
                <a:srgbClr val="000000"/>
              </a:buClr>
              <a:buSzPts val="2499"/>
              <a:buFont typeface="Inter"/>
              <a:buNone/>
            </a:pPr>
            <a:r>
              <a:rPr lang="en-US" sz="2499" b="0" i="0" u="none" strike="noStrike" cap="none">
                <a:solidFill>
                  <a:srgbClr val="000000"/>
                </a:solidFill>
                <a:latin typeface="Inter"/>
                <a:ea typeface="Inter"/>
                <a:cs typeface="Inter"/>
                <a:sym typeface="Inter"/>
              </a:rPr>
              <a:t>Country reports</a:t>
            </a:r>
            <a:endParaRPr/>
          </a:p>
        </p:txBody>
      </p:sp>
      <p:cxnSp>
        <p:nvCxnSpPr>
          <p:cNvPr id="248" name="Google Shape;248;p10"/>
          <p:cNvCxnSpPr/>
          <p:nvPr/>
        </p:nvCxnSpPr>
        <p:spPr>
          <a:xfrm rot="10800000" flipH="1">
            <a:off x="1028785" y="5698490"/>
            <a:ext cx="3811105" cy="19451"/>
          </a:xfrm>
          <a:prstGeom prst="straightConnector1">
            <a:avLst/>
          </a:prstGeom>
          <a:noFill/>
          <a:ln w="38100" cap="flat" cmpd="sng">
            <a:solidFill>
              <a:srgbClr val="1850B8"/>
            </a:solidFill>
            <a:prstDash val="solid"/>
            <a:round/>
            <a:headEnd type="none" w="sm" len="sm"/>
            <a:tailEnd type="none" w="sm" len="sm"/>
          </a:ln>
        </p:spPr>
      </p:cxnSp>
      <p:sp>
        <p:nvSpPr>
          <p:cNvPr id="249" name="Google Shape;249;p10"/>
          <p:cNvSpPr txBox="1"/>
          <p:nvPr/>
        </p:nvSpPr>
        <p:spPr>
          <a:xfrm>
            <a:off x="1028700" y="4445635"/>
            <a:ext cx="3811200" cy="10620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7299"/>
              <a:buFont typeface="Literata"/>
              <a:buNone/>
            </a:pPr>
            <a:r>
              <a:rPr lang="en-US" sz="6899" b="1" i="0" u="none" strike="noStrike" cap="none">
                <a:solidFill>
                  <a:srgbClr val="000000"/>
                </a:solidFill>
                <a:latin typeface="Literata"/>
                <a:ea typeface="Literata"/>
                <a:cs typeface="Literata"/>
                <a:sym typeface="Literata"/>
              </a:rPr>
              <a:t>Belgium</a:t>
            </a:r>
            <a:endParaRPr sz="1000"/>
          </a:p>
        </p:txBody>
      </p:sp>
      <p:sp>
        <p:nvSpPr>
          <p:cNvPr id="250" name="Google Shape;250;p10"/>
          <p:cNvSpPr txBox="1"/>
          <p:nvPr/>
        </p:nvSpPr>
        <p:spPr>
          <a:xfrm>
            <a:off x="10335886" y="9229725"/>
            <a:ext cx="6245877" cy="250997"/>
          </a:xfrm>
          <a:prstGeom prst="rect">
            <a:avLst/>
          </a:prstGeom>
          <a:noFill/>
          <a:ln>
            <a:noFill/>
          </a:ln>
        </p:spPr>
        <p:txBody>
          <a:bodyPr spcFirstLastPara="1" wrap="square" lIns="0" tIns="0" rIns="0" bIns="0" anchor="t" anchorCtr="0">
            <a:spAutoFit/>
          </a:bodyPr>
          <a:lstStyle/>
          <a:p>
            <a:pPr marL="0" marR="0" lvl="0" indent="0" algn="ctr" rtl="0">
              <a:lnSpc>
                <a:spcPct val="140027"/>
              </a:lnSpc>
              <a:spcBef>
                <a:spcPts val="0"/>
              </a:spcBef>
              <a:spcAft>
                <a:spcPts val="0"/>
              </a:spcAft>
              <a:buClr>
                <a:srgbClr val="000000"/>
              </a:buClr>
              <a:buSzPts val="1459"/>
              <a:buFont typeface="Inter"/>
              <a:buNone/>
            </a:pPr>
            <a:r>
              <a:rPr lang="en-US" sz="1459" b="0" i="0" u="none" strike="noStrike" cap="none">
                <a:solidFill>
                  <a:srgbClr val="000000"/>
                </a:solidFill>
                <a:latin typeface="Inter"/>
                <a:ea typeface="Inter"/>
                <a:cs typeface="Inter"/>
                <a:sym typeface="Inter"/>
              </a:rPr>
              <a:t>POPULATION OF BELGIUM IN 2023, BY AGE GROUP (STATISTA, 2023)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1"/>
          <p:cNvSpPr/>
          <p:nvPr/>
        </p:nvSpPr>
        <p:spPr>
          <a:xfrm>
            <a:off x="16744950" y="514350"/>
            <a:ext cx="1028700" cy="1028700"/>
          </a:xfrm>
          <a:custGeom>
            <a:avLst/>
            <a:gdLst/>
            <a:ahLst/>
            <a:cxnLst/>
            <a:rect l="l" t="t" r="r" b="b"/>
            <a:pathLst>
              <a:path w="1028700" h="1028700" extrusionOk="0">
                <a:moveTo>
                  <a:pt x="0" y="0"/>
                </a:moveTo>
                <a:lnTo>
                  <a:pt x="1028700" y="0"/>
                </a:lnTo>
                <a:lnTo>
                  <a:pt x="1028700" y="1028700"/>
                </a:lnTo>
                <a:lnTo>
                  <a:pt x="0" y="10287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257" name="Google Shape;257;p11"/>
          <p:cNvGrpSpPr/>
          <p:nvPr/>
        </p:nvGrpSpPr>
        <p:grpSpPr>
          <a:xfrm>
            <a:off x="-437987" y="-190500"/>
            <a:ext cx="9304568" cy="12147787"/>
            <a:chOff x="0" y="-408502"/>
            <a:chExt cx="2450586" cy="3199417"/>
          </a:xfrm>
        </p:grpSpPr>
        <p:sp>
          <p:nvSpPr>
            <p:cNvPr id="258" name="Google Shape;258;p11"/>
            <p:cNvSpPr/>
            <p:nvPr/>
          </p:nvSpPr>
          <p:spPr>
            <a:xfrm>
              <a:off x="100346" y="-408502"/>
              <a:ext cx="2350240" cy="2790915"/>
            </a:xfrm>
            <a:custGeom>
              <a:avLst/>
              <a:gdLst/>
              <a:ahLst/>
              <a:cxnLst/>
              <a:rect l="l" t="t" r="r" b="b"/>
              <a:pathLst>
                <a:path w="2350240" h="2790915" extrusionOk="0">
                  <a:moveTo>
                    <a:pt x="0" y="0"/>
                  </a:moveTo>
                  <a:lnTo>
                    <a:pt x="2350240" y="0"/>
                  </a:lnTo>
                  <a:lnTo>
                    <a:pt x="2350240" y="2790915"/>
                  </a:lnTo>
                  <a:lnTo>
                    <a:pt x="0" y="2790915"/>
                  </a:lnTo>
                  <a:close/>
                </a:path>
              </a:pathLst>
            </a:custGeom>
            <a:solidFill>
              <a:srgbClr val="FEBA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9" name="Google Shape;259;p11"/>
            <p:cNvSpPr txBox="1"/>
            <p:nvPr/>
          </p:nvSpPr>
          <p:spPr>
            <a:xfrm>
              <a:off x="0" y="-38100"/>
              <a:ext cx="2350240" cy="2829015"/>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260" name="Google Shape;260;p11"/>
          <p:cNvSpPr txBox="1"/>
          <p:nvPr/>
        </p:nvSpPr>
        <p:spPr>
          <a:xfrm>
            <a:off x="737830" y="275976"/>
            <a:ext cx="2386370" cy="41275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Clr>
                <a:srgbClr val="000000"/>
              </a:buClr>
              <a:buSzPts val="2499"/>
              <a:buFont typeface="Inter"/>
              <a:buNone/>
            </a:pPr>
            <a:r>
              <a:rPr lang="en-US" sz="2499" b="0" i="0" u="none" strike="noStrike" cap="none">
                <a:solidFill>
                  <a:srgbClr val="000000"/>
                </a:solidFill>
                <a:latin typeface="Inter"/>
                <a:ea typeface="Inter"/>
                <a:cs typeface="Inter"/>
                <a:sym typeface="Inter"/>
              </a:rPr>
              <a:t>Country reports</a:t>
            </a:r>
            <a:endParaRPr/>
          </a:p>
        </p:txBody>
      </p:sp>
      <p:sp>
        <p:nvSpPr>
          <p:cNvPr id="261" name="Google Shape;261;p11"/>
          <p:cNvSpPr txBox="1"/>
          <p:nvPr/>
        </p:nvSpPr>
        <p:spPr>
          <a:xfrm>
            <a:off x="737830" y="740512"/>
            <a:ext cx="2095500" cy="5143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3000"/>
              <a:buFont typeface="Literata"/>
              <a:buNone/>
            </a:pPr>
            <a:r>
              <a:rPr lang="en-US" sz="3000" b="1" i="0" u="none" strike="noStrike" cap="none">
                <a:solidFill>
                  <a:srgbClr val="000000"/>
                </a:solidFill>
                <a:latin typeface="Literata"/>
                <a:ea typeface="Literata"/>
                <a:cs typeface="Literata"/>
                <a:sym typeface="Literata"/>
              </a:rPr>
              <a:t>Belgium</a:t>
            </a:r>
            <a:endParaRPr/>
          </a:p>
        </p:txBody>
      </p:sp>
      <p:pic>
        <p:nvPicPr>
          <p:cNvPr id="262" name="Google Shape;262;p11" descr="Immagine che contiene testo, schermata, Carattere, linea&#10;&#10;Descrizione generata automaticamente"/>
          <p:cNvPicPr preferRelativeResize="0"/>
          <p:nvPr/>
        </p:nvPicPr>
        <p:blipFill rotWithShape="1">
          <a:blip r:embed="rId4">
            <a:alphaModFix/>
          </a:blip>
          <a:srcRect t="10551" r="-11"/>
          <a:stretch/>
        </p:blipFill>
        <p:spPr>
          <a:xfrm>
            <a:off x="9086765" y="240181"/>
            <a:ext cx="8707329" cy="4910947"/>
          </a:xfrm>
          <a:prstGeom prst="rect">
            <a:avLst/>
          </a:prstGeom>
          <a:noFill/>
          <a:ln>
            <a:noFill/>
          </a:ln>
        </p:spPr>
      </p:pic>
      <p:pic>
        <p:nvPicPr>
          <p:cNvPr id="263" name="Google Shape;263;p11" descr="Immagine che contiene testo, schermata, Carattere, design&#10;&#10;Descrizione generata automaticamente"/>
          <p:cNvPicPr preferRelativeResize="0"/>
          <p:nvPr/>
        </p:nvPicPr>
        <p:blipFill rotWithShape="1">
          <a:blip r:embed="rId5">
            <a:alphaModFix/>
          </a:blip>
          <a:srcRect t="22076" r="-1231"/>
          <a:stretch/>
        </p:blipFill>
        <p:spPr>
          <a:xfrm>
            <a:off x="9144000" y="5459499"/>
            <a:ext cx="8629650" cy="4590289"/>
          </a:xfrm>
          <a:prstGeom prst="rect">
            <a:avLst/>
          </a:prstGeom>
          <a:noFill/>
          <a:ln>
            <a:noFill/>
          </a:ln>
        </p:spPr>
      </p:pic>
      <p:sp>
        <p:nvSpPr>
          <p:cNvPr id="264" name="Google Shape;264;p11"/>
          <p:cNvSpPr txBox="1"/>
          <p:nvPr/>
        </p:nvSpPr>
        <p:spPr>
          <a:xfrm>
            <a:off x="458594" y="1802119"/>
            <a:ext cx="7659494" cy="80945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Recognition of Fake News Issue</a:t>
            </a:r>
            <a:r>
              <a:rPr lang="en-US" sz="2000" b="0" i="0" u="none" strike="noStrike" cap="none">
                <a:solidFill>
                  <a:srgbClr val="000000"/>
                </a:solidFill>
                <a:latin typeface="Calibri"/>
                <a:ea typeface="Calibri"/>
                <a:cs typeface="Calibri"/>
                <a:sym typeface="Calibri"/>
              </a:rPr>
              <a:t>:</a:t>
            </a:r>
            <a:endParaRPr/>
          </a:p>
          <a:p>
            <a:pPr marL="0" marR="0" lvl="0" indent="-1270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83% of respondents recognize that Fake News is a fairly relevant issue nowadays.</a:t>
            </a:r>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Verification Practices</a:t>
            </a:r>
            <a:r>
              <a:rPr lang="en-US" sz="2000" b="0" i="0" u="none" strike="noStrike" cap="none">
                <a:solidFill>
                  <a:srgbClr val="000000"/>
                </a:solidFill>
                <a:latin typeface="Calibri"/>
                <a:ea typeface="Calibri"/>
                <a:cs typeface="Calibri"/>
                <a:sym typeface="Calibri"/>
              </a:rPr>
              <a:t>:</a:t>
            </a:r>
            <a:endParaRPr/>
          </a:p>
          <a:p>
            <a:pPr marL="0" marR="0" lvl="0" indent="-1270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Only 70% of respondents search on multiple sites to verify the veracity of a news item.</a:t>
            </a:r>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Difficulty in Recognizing Fake News</a:t>
            </a:r>
            <a:r>
              <a:rPr lang="en-US" sz="2000" b="0" i="0" u="none" strike="noStrike" cap="none">
                <a:solidFill>
                  <a:srgbClr val="000000"/>
                </a:solidFill>
                <a:latin typeface="Calibri"/>
                <a:ea typeface="Calibri"/>
                <a:cs typeface="Calibri"/>
                <a:sym typeface="Calibri"/>
              </a:rPr>
              <a:t>:</a:t>
            </a:r>
            <a:endParaRPr/>
          </a:p>
          <a:p>
            <a:pPr marL="0" marR="0" lvl="0" indent="-1270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Little more than half of the interviewees find it difficult to recognize false news from true ones.</a:t>
            </a:r>
            <a:endParaRPr/>
          </a:p>
          <a:p>
            <a:pPr marL="0" marR="0" lvl="0" indent="-1270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Only 18% consider recognizing a fake news as easy.</a:t>
            </a:r>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Trust in Information Sources</a:t>
            </a:r>
            <a:r>
              <a:rPr lang="en-US" sz="2000" b="0" i="0" u="none" strike="noStrike" cap="none">
                <a:solidFill>
                  <a:srgbClr val="000000"/>
                </a:solidFill>
                <a:latin typeface="Calibri"/>
                <a:ea typeface="Calibri"/>
                <a:cs typeface="Calibri"/>
                <a:sym typeface="Calibri"/>
              </a:rPr>
              <a:t>:</a:t>
            </a:r>
            <a:endParaRPr/>
          </a:p>
          <a:p>
            <a:pPr marL="0" marR="0" lvl="0" indent="-1270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56% of respondents believe social media platforms are untrustworthy information providers.</a:t>
            </a:r>
            <a:endParaRPr/>
          </a:p>
          <a:p>
            <a:pPr marL="0" marR="0" lvl="0" indent="-1270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Almost the same percentage believe traditional news providers to be trustworthy.</a:t>
            </a:r>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Cross-Country Comparison</a:t>
            </a:r>
            <a:r>
              <a:rPr lang="en-US" sz="2000" b="0" i="0" u="none" strike="noStrike" cap="none">
                <a:solidFill>
                  <a:srgbClr val="000000"/>
                </a:solidFill>
                <a:latin typeface="Calibri"/>
                <a:ea typeface="Calibri"/>
                <a:cs typeface="Calibri"/>
                <a:sym typeface="Calibri"/>
              </a:rPr>
              <a:t>:</a:t>
            </a:r>
            <a:endParaRPr/>
          </a:p>
          <a:p>
            <a:pPr marL="0" marR="0" lvl="0" indent="-1270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Fig. 2 shows that Belgians tend to trust social media less than respondents from other count</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12" descr="A person and person looking at a computer&#10;&#10;Description automatically generated"/>
          <p:cNvPicPr preferRelativeResize="0"/>
          <p:nvPr/>
        </p:nvPicPr>
        <p:blipFill rotWithShape="1">
          <a:blip r:embed="rId3">
            <a:alphaModFix/>
          </a:blip>
          <a:srcRect/>
          <a:stretch/>
        </p:blipFill>
        <p:spPr>
          <a:xfrm>
            <a:off x="9144000" y="2752422"/>
            <a:ext cx="8915399" cy="5938211"/>
          </a:xfrm>
          <a:prstGeom prst="rect">
            <a:avLst/>
          </a:prstGeom>
          <a:noFill/>
          <a:ln>
            <a:noFill/>
          </a:ln>
        </p:spPr>
      </p:pic>
      <p:sp>
        <p:nvSpPr>
          <p:cNvPr id="271" name="Google Shape;271;p12"/>
          <p:cNvSpPr/>
          <p:nvPr/>
        </p:nvSpPr>
        <p:spPr>
          <a:xfrm>
            <a:off x="16744950" y="514350"/>
            <a:ext cx="1028700" cy="1028700"/>
          </a:xfrm>
          <a:custGeom>
            <a:avLst/>
            <a:gdLst/>
            <a:ahLst/>
            <a:cxnLst/>
            <a:rect l="l" t="t" r="r" b="b"/>
            <a:pathLst>
              <a:path w="1028700" h="1028700" extrusionOk="0">
                <a:moveTo>
                  <a:pt x="0" y="0"/>
                </a:moveTo>
                <a:lnTo>
                  <a:pt x="1028700" y="0"/>
                </a:lnTo>
                <a:lnTo>
                  <a:pt x="1028700" y="1028700"/>
                </a:lnTo>
                <a:lnTo>
                  <a:pt x="0" y="10287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272" name="Google Shape;272;p12"/>
          <p:cNvGrpSpPr/>
          <p:nvPr/>
        </p:nvGrpSpPr>
        <p:grpSpPr>
          <a:xfrm>
            <a:off x="0" y="0"/>
            <a:ext cx="8937701" cy="13838551"/>
            <a:chOff x="-5879" y="-855405"/>
            <a:chExt cx="2356119" cy="3646320"/>
          </a:xfrm>
        </p:grpSpPr>
        <p:sp>
          <p:nvSpPr>
            <p:cNvPr id="273" name="Google Shape;273;p12"/>
            <p:cNvSpPr/>
            <p:nvPr/>
          </p:nvSpPr>
          <p:spPr>
            <a:xfrm>
              <a:off x="-5879" y="-855405"/>
              <a:ext cx="2350240" cy="2790915"/>
            </a:xfrm>
            <a:custGeom>
              <a:avLst/>
              <a:gdLst/>
              <a:ahLst/>
              <a:cxnLst/>
              <a:rect l="l" t="t" r="r" b="b"/>
              <a:pathLst>
                <a:path w="2350240" h="2790915" extrusionOk="0">
                  <a:moveTo>
                    <a:pt x="0" y="0"/>
                  </a:moveTo>
                  <a:lnTo>
                    <a:pt x="2350240" y="0"/>
                  </a:lnTo>
                  <a:lnTo>
                    <a:pt x="2350240" y="2790915"/>
                  </a:lnTo>
                  <a:lnTo>
                    <a:pt x="0" y="2790915"/>
                  </a:lnTo>
                  <a:close/>
                </a:path>
              </a:pathLst>
            </a:custGeom>
            <a:solidFill>
              <a:srgbClr val="FEBA4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4" name="Google Shape;274;p12"/>
            <p:cNvSpPr txBox="1"/>
            <p:nvPr/>
          </p:nvSpPr>
          <p:spPr>
            <a:xfrm>
              <a:off x="0" y="-38100"/>
              <a:ext cx="2350240" cy="2829015"/>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275" name="Google Shape;275;p12"/>
          <p:cNvSpPr txBox="1"/>
          <p:nvPr/>
        </p:nvSpPr>
        <p:spPr>
          <a:xfrm>
            <a:off x="737830" y="522463"/>
            <a:ext cx="2386370" cy="41275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Clr>
                <a:srgbClr val="000000"/>
              </a:buClr>
              <a:buSzPts val="2499"/>
              <a:buFont typeface="Inter"/>
              <a:buNone/>
            </a:pPr>
            <a:r>
              <a:rPr lang="en-US" sz="2499" b="0" i="0" u="none" strike="noStrike" cap="none">
                <a:solidFill>
                  <a:srgbClr val="000000"/>
                </a:solidFill>
                <a:latin typeface="Inter"/>
                <a:ea typeface="Inter"/>
                <a:cs typeface="Inter"/>
                <a:sym typeface="Inter"/>
              </a:rPr>
              <a:t>Country reports</a:t>
            </a:r>
            <a:endParaRPr/>
          </a:p>
        </p:txBody>
      </p:sp>
      <p:sp>
        <p:nvSpPr>
          <p:cNvPr id="276" name="Google Shape;276;p12"/>
          <p:cNvSpPr txBox="1"/>
          <p:nvPr/>
        </p:nvSpPr>
        <p:spPr>
          <a:xfrm>
            <a:off x="883265" y="1023901"/>
            <a:ext cx="2095500" cy="103829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3000"/>
              <a:buFont typeface="Literata"/>
              <a:buNone/>
            </a:pPr>
            <a:r>
              <a:rPr lang="en-US" sz="3000" b="1" i="0" u="none" strike="noStrike" cap="none">
                <a:solidFill>
                  <a:srgbClr val="000000"/>
                </a:solidFill>
                <a:latin typeface="Literata"/>
                <a:ea typeface="Literata"/>
                <a:cs typeface="Literata"/>
                <a:sym typeface="Literata"/>
              </a:rPr>
              <a:t>Belgium</a:t>
            </a:r>
            <a:endParaRPr/>
          </a:p>
          <a:p>
            <a:pPr marL="0" marR="0" lvl="0" indent="0" algn="ctr" rtl="0">
              <a:lnSpc>
                <a:spcPct val="140000"/>
              </a:lnSpc>
              <a:spcBef>
                <a:spcPts val="0"/>
              </a:spcBef>
              <a:spcAft>
                <a:spcPts val="0"/>
              </a:spcAft>
              <a:buClr>
                <a:schemeClr val="dk1"/>
              </a:buClr>
              <a:buSzPts val="3000"/>
              <a:buFont typeface="Calibri"/>
              <a:buNone/>
            </a:pPr>
            <a:endParaRPr sz="3000" b="1" i="0" u="none" strike="noStrike" cap="none">
              <a:solidFill>
                <a:srgbClr val="000000"/>
              </a:solidFill>
              <a:latin typeface="Literata"/>
              <a:ea typeface="Literata"/>
              <a:cs typeface="Literata"/>
              <a:sym typeface="Literata"/>
            </a:endParaRPr>
          </a:p>
        </p:txBody>
      </p:sp>
      <p:sp>
        <p:nvSpPr>
          <p:cNvPr id="277" name="Google Shape;277;p12"/>
          <p:cNvSpPr txBox="1"/>
          <p:nvPr/>
        </p:nvSpPr>
        <p:spPr>
          <a:xfrm>
            <a:off x="571500" y="3150796"/>
            <a:ext cx="7886700" cy="211551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000"/>
              <a:buFont typeface="Literata"/>
              <a:buNone/>
            </a:pPr>
            <a:r>
              <a:rPr lang="en-US" sz="3000" b="1" i="0" u="none" strike="noStrike" cap="none">
                <a:solidFill>
                  <a:srgbClr val="000000"/>
                </a:solidFill>
                <a:latin typeface="Literata"/>
                <a:ea typeface="Literata"/>
                <a:cs typeface="Literata"/>
                <a:sym typeface="Literata"/>
              </a:rPr>
              <a:t>At Project Level:</a:t>
            </a:r>
            <a:endParaRPr/>
          </a:p>
          <a:p>
            <a:pPr marL="457200" marR="0" lvl="0" indent="-457200" algn="l" rtl="0">
              <a:lnSpc>
                <a:spcPct val="140000"/>
              </a:lnSpc>
              <a:spcBef>
                <a:spcPts val="0"/>
              </a:spcBef>
              <a:spcAft>
                <a:spcPts val="0"/>
              </a:spcAft>
              <a:buClr>
                <a:srgbClr val="000000"/>
              </a:buClr>
              <a:buSzPts val="3000"/>
              <a:buFont typeface="Arial"/>
              <a:buChar char="•"/>
            </a:pPr>
            <a:r>
              <a:rPr lang="en-US" sz="3000" b="1" i="0" u="sng" strike="noStrike" cap="none">
                <a:solidFill>
                  <a:srgbClr val="000000"/>
                </a:solidFill>
                <a:latin typeface="Literata"/>
                <a:ea typeface="Literata"/>
                <a:cs typeface="Literata"/>
                <a:sym typeface="Literata"/>
              </a:rPr>
              <a:t>A HEALTHY DIGITAL EUROPE (AHDE)</a:t>
            </a:r>
            <a:endParaRPr/>
          </a:p>
          <a:p>
            <a:pPr marL="457200" marR="0" lvl="0" indent="-457200" algn="l" rtl="0">
              <a:lnSpc>
                <a:spcPct val="140000"/>
              </a:lnSpc>
              <a:spcBef>
                <a:spcPts val="0"/>
              </a:spcBef>
              <a:spcAft>
                <a:spcPts val="0"/>
              </a:spcAft>
              <a:buClr>
                <a:srgbClr val="000000"/>
              </a:buClr>
              <a:buSzPts val="3000"/>
              <a:buFont typeface="Arial"/>
              <a:buChar char="•"/>
            </a:pPr>
            <a:r>
              <a:rPr lang="en-US" sz="3000" b="1" i="0" u="sng" strike="noStrike" cap="none">
                <a:solidFill>
                  <a:srgbClr val="000000"/>
                </a:solidFill>
                <a:latin typeface="Literata"/>
                <a:ea typeface="Literata"/>
                <a:cs typeface="Literata"/>
                <a:sym typeface="Literata"/>
              </a:rPr>
              <a:t>Project e-EngAGEd</a:t>
            </a:r>
            <a:endParaRPr sz="3000" b="1" i="0" u="sng" strike="noStrike" cap="none">
              <a:solidFill>
                <a:srgbClr val="000000"/>
              </a:solidFill>
              <a:latin typeface="Literata"/>
              <a:ea typeface="Literata"/>
              <a:cs typeface="Literata"/>
              <a:sym typeface="Literata"/>
            </a:endParaRPr>
          </a:p>
          <a:p>
            <a:pPr marL="0" marR="0" lvl="0" indent="0" algn="ctr" rtl="0">
              <a:lnSpc>
                <a:spcPct val="140000"/>
              </a:lnSpc>
              <a:spcBef>
                <a:spcPts val="0"/>
              </a:spcBef>
              <a:spcAft>
                <a:spcPts val="0"/>
              </a:spcAft>
              <a:buClr>
                <a:schemeClr val="dk1"/>
              </a:buClr>
              <a:buSzPts val="3000"/>
              <a:buFont typeface="Calibri"/>
              <a:buNone/>
            </a:pPr>
            <a:endParaRPr sz="3000" b="1" i="0" u="none" strike="noStrike" cap="none">
              <a:solidFill>
                <a:srgbClr val="000000"/>
              </a:solidFill>
              <a:latin typeface="Literata"/>
              <a:ea typeface="Literata"/>
              <a:cs typeface="Literata"/>
              <a:sym typeface="Literata"/>
            </a:endParaRPr>
          </a:p>
        </p:txBody>
      </p:sp>
      <p:sp>
        <p:nvSpPr>
          <p:cNvPr id="278" name="Google Shape;278;p12"/>
          <p:cNvSpPr txBox="1"/>
          <p:nvPr/>
        </p:nvSpPr>
        <p:spPr>
          <a:xfrm>
            <a:off x="551056" y="5508121"/>
            <a:ext cx="7886700" cy="319273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000"/>
              <a:buFont typeface="Literata"/>
              <a:buNone/>
            </a:pPr>
            <a:r>
              <a:rPr lang="en-US" sz="3000" b="1" i="0" u="none" strike="noStrike" cap="none">
                <a:solidFill>
                  <a:srgbClr val="000000"/>
                </a:solidFill>
                <a:latin typeface="Literata"/>
                <a:ea typeface="Literata"/>
                <a:cs typeface="Literata"/>
                <a:sym typeface="Literata"/>
              </a:rPr>
              <a:t>At Policy Level:</a:t>
            </a:r>
            <a:endParaRPr/>
          </a:p>
          <a:p>
            <a:pPr marL="457200" marR="0" lvl="0" indent="-457200" algn="l" rtl="0">
              <a:lnSpc>
                <a:spcPct val="140000"/>
              </a:lnSpc>
              <a:spcBef>
                <a:spcPts val="0"/>
              </a:spcBef>
              <a:spcAft>
                <a:spcPts val="0"/>
              </a:spcAft>
              <a:buClr>
                <a:srgbClr val="000000"/>
              </a:buClr>
              <a:buSzPts val="3000"/>
              <a:buFont typeface="Arial"/>
              <a:buChar char="•"/>
            </a:pPr>
            <a:r>
              <a:rPr lang="en-US" sz="3000" b="1" i="0" u="sng" strike="noStrike" cap="none">
                <a:solidFill>
                  <a:srgbClr val="000000"/>
                </a:solidFill>
                <a:latin typeface="Literata"/>
                <a:ea typeface="Literata"/>
                <a:cs typeface="Literata"/>
                <a:sym typeface="Literata"/>
              </a:rPr>
              <a:t>Brussels-Capital </a:t>
            </a:r>
            <a:endParaRPr/>
          </a:p>
          <a:p>
            <a:pPr marL="457200" marR="0" lvl="0" indent="-457200" algn="l" rtl="0">
              <a:lnSpc>
                <a:spcPct val="140000"/>
              </a:lnSpc>
              <a:spcBef>
                <a:spcPts val="0"/>
              </a:spcBef>
              <a:spcAft>
                <a:spcPts val="0"/>
              </a:spcAft>
              <a:buClr>
                <a:srgbClr val="000000"/>
              </a:buClr>
              <a:buSzPts val="3000"/>
              <a:buFont typeface="Arial"/>
              <a:buChar char="•"/>
            </a:pPr>
            <a:r>
              <a:rPr lang="en-US" sz="3000" b="1" i="0" u="sng" strike="noStrike" cap="none">
                <a:solidFill>
                  <a:srgbClr val="000000"/>
                </a:solidFill>
                <a:latin typeface="Literata"/>
                <a:ea typeface="Literata"/>
                <a:cs typeface="Literata"/>
                <a:sym typeface="Literata"/>
              </a:rPr>
              <a:t>Flanders</a:t>
            </a:r>
            <a:endParaRPr/>
          </a:p>
          <a:p>
            <a:pPr marL="457200" marR="0" lvl="0" indent="-457200" algn="l" rtl="0">
              <a:lnSpc>
                <a:spcPct val="140000"/>
              </a:lnSpc>
              <a:spcBef>
                <a:spcPts val="0"/>
              </a:spcBef>
              <a:spcAft>
                <a:spcPts val="0"/>
              </a:spcAft>
              <a:buClr>
                <a:srgbClr val="000000"/>
              </a:buClr>
              <a:buSzPts val="3000"/>
              <a:buFont typeface="Arial"/>
              <a:buChar char="•"/>
            </a:pPr>
            <a:r>
              <a:rPr lang="en-US" sz="3000" b="1" i="0" u="sng" strike="noStrike" cap="none">
                <a:solidFill>
                  <a:srgbClr val="000000"/>
                </a:solidFill>
                <a:latin typeface="Literata"/>
                <a:ea typeface="Literata"/>
                <a:cs typeface="Literata"/>
                <a:sym typeface="Literata"/>
              </a:rPr>
              <a:t>Wallonia</a:t>
            </a:r>
            <a:endParaRPr/>
          </a:p>
          <a:p>
            <a:pPr marL="457200" marR="0" lvl="0" indent="-266700" algn="l" rtl="0">
              <a:lnSpc>
                <a:spcPct val="140000"/>
              </a:lnSpc>
              <a:spcBef>
                <a:spcPts val="0"/>
              </a:spcBef>
              <a:spcAft>
                <a:spcPts val="0"/>
              </a:spcAft>
              <a:buClr>
                <a:schemeClr val="dk1"/>
              </a:buClr>
              <a:buSzPts val="3000"/>
              <a:buFont typeface="Arial"/>
              <a:buNone/>
            </a:pPr>
            <a:endParaRPr sz="3000" b="1" i="0" u="sng" strike="noStrike" cap="none">
              <a:solidFill>
                <a:srgbClr val="000000"/>
              </a:solidFill>
              <a:latin typeface="Literata"/>
              <a:ea typeface="Literata"/>
              <a:cs typeface="Literata"/>
              <a:sym typeface="Literata"/>
            </a:endParaRPr>
          </a:p>
          <a:p>
            <a:pPr marL="0" marR="0" lvl="0" indent="0" algn="ctr" rtl="0">
              <a:lnSpc>
                <a:spcPct val="140000"/>
              </a:lnSpc>
              <a:spcBef>
                <a:spcPts val="0"/>
              </a:spcBef>
              <a:spcAft>
                <a:spcPts val="0"/>
              </a:spcAft>
              <a:buClr>
                <a:schemeClr val="dk1"/>
              </a:buClr>
              <a:buSzPts val="3000"/>
              <a:buFont typeface="Calibri"/>
              <a:buNone/>
            </a:pPr>
            <a:endParaRPr sz="3000" b="1" i="0" u="none" strike="noStrike" cap="none">
              <a:solidFill>
                <a:srgbClr val="000000"/>
              </a:solidFill>
              <a:latin typeface="Literata"/>
              <a:ea typeface="Literata"/>
              <a:cs typeface="Literata"/>
              <a:sym typeface="Literata"/>
            </a:endParaRPr>
          </a:p>
        </p:txBody>
      </p:sp>
      <p:sp>
        <p:nvSpPr>
          <p:cNvPr id="279" name="Google Shape;279;p12"/>
          <p:cNvSpPr txBox="1"/>
          <p:nvPr/>
        </p:nvSpPr>
        <p:spPr>
          <a:xfrm>
            <a:off x="1594025" y="1937875"/>
            <a:ext cx="4584600" cy="11082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3000"/>
              <a:buFont typeface="Literata"/>
              <a:buNone/>
            </a:pPr>
            <a:r>
              <a:rPr lang="en-US" sz="3000" b="1" i="0" u="none" strike="noStrike" cap="none">
                <a:solidFill>
                  <a:srgbClr val="000000"/>
                </a:solidFill>
                <a:latin typeface="Literata"/>
                <a:ea typeface="Literata"/>
                <a:cs typeface="Literata"/>
                <a:sym typeface="Literata"/>
              </a:rPr>
              <a:t>From Data to Action</a:t>
            </a:r>
            <a:endParaRPr/>
          </a:p>
          <a:p>
            <a:pPr marL="0" marR="0" lvl="0" indent="0" algn="ctr" rtl="0">
              <a:lnSpc>
                <a:spcPct val="140000"/>
              </a:lnSpc>
              <a:spcBef>
                <a:spcPts val="0"/>
              </a:spcBef>
              <a:spcAft>
                <a:spcPts val="0"/>
              </a:spcAft>
              <a:buClr>
                <a:schemeClr val="dk1"/>
              </a:buClr>
              <a:buSzPts val="3000"/>
              <a:buFont typeface="Calibri"/>
              <a:buNone/>
            </a:pPr>
            <a:endParaRPr sz="3000" b="1" i="0" u="none" strike="noStrike" cap="none">
              <a:solidFill>
                <a:srgbClr val="000000"/>
              </a:solidFill>
              <a:latin typeface="Literata"/>
              <a:ea typeface="Literata"/>
              <a:cs typeface="Literata"/>
              <a:sym typeface="Literat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850B8"/>
        </a:solidFill>
        <a:effectLst/>
      </p:bgPr>
    </p:bg>
    <p:spTree>
      <p:nvGrpSpPr>
        <p:cNvPr id="1" name="Shape 283"/>
        <p:cNvGrpSpPr/>
        <p:nvPr/>
      </p:nvGrpSpPr>
      <p:grpSpPr>
        <a:xfrm>
          <a:off x="0" y="0"/>
          <a:ext cx="0" cy="0"/>
          <a:chOff x="0" y="0"/>
          <a:chExt cx="0" cy="0"/>
        </a:xfrm>
      </p:grpSpPr>
      <p:grpSp>
        <p:nvGrpSpPr>
          <p:cNvPr id="284" name="Google Shape;284;p13"/>
          <p:cNvGrpSpPr/>
          <p:nvPr/>
        </p:nvGrpSpPr>
        <p:grpSpPr>
          <a:xfrm>
            <a:off x="4038970" y="305945"/>
            <a:ext cx="13734680" cy="9494285"/>
            <a:chOff x="0" y="-47625"/>
            <a:chExt cx="3617364" cy="2500552"/>
          </a:xfrm>
        </p:grpSpPr>
        <p:sp>
          <p:nvSpPr>
            <p:cNvPr id="285" name="Google Shape;285;p13"/>
            <p:cNvSpPr/>
            <p:nvPr/>
          </p:nvSpPr>
          <p:spPr>
            <a:xfrm>
              <a:off x="0" y="0"/>
              <a:ext cx="3617364" cy="2452927"/>
            </a:xfrm>
            <a:custGeom>
              <a:avLst/>
              <a:gdLst/>
              <a:ahLst/>
              <a:cxnLst/>
              <a:rect l="l" t="t" r="r" b="b"/>
              <a:pathLst>
                <a:path w="3617364" h="2452927" extrusionOk="0">
                  <a:moveTo>
                    <a:pt x="0" y="0"/>
                  </a:moveTo>
                  <a:lnTo>
                    <a:pt x="3617364" y="0"/>
                  </a:lnTo>
                  <a:lnTo>
                    <a:pt x="3617364" y="2452927"/>
                  </a:lnTo>
                  <a:lnTo>
                    <a:pt x="0" y="245292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13"/>
            <p:cNvSpPr txBox="1"/>
            <p:nvPr/>
          </p:nvSpPr>
          <p:spPr>
            <a:xfrm>
              <a:off x="0" y="-47625"/>
              <a:ext cx="3617364" cy="2500552"/>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None/>
              </a:pPr>
              <a:endParaRPr sz="1800">
                <a:solidFill>
                  <a:schemeClr val="dk1"/>
                </a:solidFill>
                <a:latin typeface="Calibri"/>
                <a:ea typeface="Calibri"/>
                <a:cs typeface="Calibri"/>
                <a:sym typeface="Calibri"/>
              </a:endParaRPr>
            </a:p>
          </p:txBody>
        </p:sp>
      </p:grpSp>
      <p:sp>
        <p:nvSpPr>
          <p:cNvPr id="287" name="Google Shape;287;p13"/>
          <p:cNvSpPr/>
          <p:nvPr/>
        </p:nvSpPr>
        <p:spPr>
          <a:xfrm>
            <a:off x="16744950" y="514350"/>
            <a:ext cx="1028700" cy="1028700"/>
          </a:xfrm>
          <a:custGeom>
            <a:avLst/>
            <a:gdLst/>
            <a:ahLst/>
            <a:cxnLst/>
            <a:rect l="l" t="t" r="r" b="b"/>
            <a:pathLst>
              <a:path w="1028700" h="1028700" extrusionOk="0">
                <a:moveTo>
                  <a:pt x="0" y="0"/>
                </a:moveTo>
                <a:lnTo>
                  <a:pt x="1028700" y="0"/>
                </a:lnTo>
                <a:lnTo>
                  <a:pt x="1028700" y="1028700"/>
                </a:lnTo>
                <a:lnTo>
                  <a:pt x="0" y="10287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88" name="Google Shape;288;p13"/>
          <p:cNvCxnSpPr/>
          <p:nvPr/>
        </p:nvCxnSpPr>
        <p:spPr>
          <a:xfrm>
            <a:off x="1028700" y="5698490"/>
            <a:ext cx="2184202" cy="0"/>
          </a:xfrm>
          <a:prstGeom prst="straightConnector1">
            <a:avLst/>
          </a:prstGeom>
          <a:noFill/>
          <a:ln w="38100" cap="flat" cmpd="sng">
            <a:solidFill>
              <a:srgbClr val="FEBA47"/>
            </a:solidFill>
            <a:prstDash val="solid"/>
            <a:round/>
            <a:headEnd type="none" w="sm" len="sm"/>
            <a:tailEnd type="none" w="sm" len="sm"/>
          </a:ln>
        </p:spPr>
      </p:cxnSp>
      <p:sp>
        <p:nvSpPr>
          <p:cNvPr id="289" name="Google Shape;289;p13"/>
          <p:cNvSpPr txBox="1"/>
          <p:nvPr/>
        </p:nvSpPr>
        <p:spPr>
          <a:xfrm>
            <a:off x="1028700" y="4426585"/>
            <a:ext cx="2184202" cy="125285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7299" b="1">
                <a:solidFill>
                  <a:srgbClr val="FFFFFF"/>
                </a:solidFill>
                <a:latin typeface="Literata"/>
                <a:ea typeface="Literata"/>
                <a:cs typeface="Literata"/>
                <a:sym typeface="Literata"/>
              </a:rPr>
              <a:t>Italy</a:t>
            </a:r>
            <a:endParaRPr/>
          </a:p>
        </p:txBody>
      </p:sp>
      <p:sp>
        <p:nvSpPr>
          <p:cNvPr id="290" name="Google Shape;290;p13"/>
          <p:cNvSpPr/>
          <p:nvPr/>
        </p:nvSpPr>
        <p:spPr>
          <a:xfrm>
            <a:off x="8041406" y="1039090"/>
            <a:ext cx="8866446" cy="5970671"/>
          </a:xfrm>
          <a:custGeom>
            <a:avLst/>
            <a:gdLst/>
            <a:ahLst/>
            <a:cxnLst/>
            <a:rect l="l" t="t" r="r" b="b"/>
            <a:pathLst>
              <a:path w="8866446" h="5970671" extrusionOk="0">
                <a:moveTo>
                  <a:pt x="0" y="0"/>
                </a:moveTo>
                <a:lnTo>
                  <a:pt x="8866446" y="0"/>
                </a:lnTo>
                <a:lnTo>
                  <a:pt x="8866446" y="5970671"/>
                </a:lnTo>
                <a:lnTo>
                  <a:pt x="0" y="597067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 name="Google Shape;291;p13"/>
          <p:cNvSpPr txBox="1"/>
          <p:nvPr/>
        </p:nvSpPr>
        <p:spPr>
          <a:xfrm>
            <a:off x="1028700" y="981075"/>
            <a:ext cx="2386370" cy="422275"/>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99">
                <a:solidFill>
                  <a:srgbClr val="FFFFFF"/>
                </a:solidFill>
                <a:latin typeface="Inter"/>
                <a:ea typeface="Inter"/>
                <a:cs typeface="Inter"/>
                <a:sym typeface="Inter"/>
              </a:rPr>
              <a:t>Country reports</a:t>
            </a:r>
            <a:endParaRPr/>
          </a:p>
        </p:txBody>
      </p:sp>
      <p:grpSp>
        <p:nvGrpSpPr>
          <p:cNvPr id="292" name="Google Shape;292;p13"/>
          <p:cNvGrpSpPr/>
          <p:nvPr/>
        </p:nvGrpSpPr>
        <p:grpSpPr>
          <a:xfrm>
            <a:off x="4443210" y="1003371"/>
            <a:ext cx="12926219" cy="7731921"/>
            <a:chOff x="0" y="-47625"/>
            <a:chExt cx="17234958" cy="10309228"/>
          </a:xfrm>
        </p:grpSpPr>
        <p:sp>
          <p:nvSpPr>
            <p:cNvPr id="293" name="Google Shape;293;p13"/>
            <p:cNvSpPr/>
            <p:nvPr/>
          </p:nvSpPr>
          <p:spPr>
            <a:xfrm>
              <a:off x="0" y="77429"/>
              <a:ext cx="454337" cy="350253"/>
            </a:xfrm>
            <a:custGeom>
              <a:avLst/>
              <a:gdLst/>
              <a:ahLst/>
              <a:cxnLst/>
              <a:rect l="l" t="t" r="r" b="b"/>
              <a:pathLst>
                <a:path w="454337" h="350253" extrusionOk="0">
                  <a:moveTo>
                    <a:pt x="0" y="0"/>
                  </a:moveTo>
                  <a:lnTo>
                    <a:pt x="454337" y="0"/>
                  </a:lnTo>
                  <a:lnTo>
                    <a:pt x="454337" y="350253"/>
                  </a:lnTo>
                  <a:lnTo>
                    <a:pt x="0" y="35025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 name="Google Shape;294;p13"/>
            <p:cNvSpPr txBox="1"/>
            <p:nvPr/>
          </p:nvSpPr>
          <p:spPr>
            <a:xfrm>
              <a:off x="567858" y="-47625"/>
              <a:ext cx="4257600" cy="773880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299">
                  <a:solidFill>
                    <a:srgbClr val="000000"/>
                  </a:solidFill>
                  <a:latin typeface="Inter"/>
                  <a:ea typeface="Inter"/>
                  <a:cs typeface="Inter"/>
                  <a:sym typeface="Inter"/>
                </a:rPr>
                <a:t>24.1% (almost a quarter) of the total</a:t>
              </a:r>
              <a:endParaRPr sz="1200"/>
            </a:p>
            <a:p>
              <a:pPr marL="0" marR="0" lvl="0" indent="0" algn="l" rtl="0">
                <a:lnSpc>
                  <a:spcPct val="140016"/>
                </a:lnSpc>
                <a:spcBef>
                  <a:spcPts val="0"/>
                </a:spcBef>
                <a:spcAft>
                  <a:spcPts val="0"/>
                </a:spcAft>
                <a:buNone/>
              </a:pPr>
              <a:r>
                <a:rPr lang="en-US" sz="2299">
                  <a:solidFill>
                    <a:srgbClr val="000000"/>
                  </a:solidFill>
                  <a:latin typeface="Inter"/>
                  <a:ea typeface="Inter"/>
                  <a:cs typeface="Inter"/>
                  <a:sym typeface="Inter"/>
                </a:rPr>
                <a:t>population are over-65</a:t>
              </a:r>
              <a:endParaRPr sz="1200"/>
            </a:p>
            <a:p>
              <a:pPr marL="0" marR="0" lvl="0" indent="0" algn="l" rtl="0">
                <a:lnSpc>
                  <a:spcPct val="140016"/>
                </a:lnSpc>
                <a:spcBef>
                  <a:spcPts val="0"/>
                </a:spcBef>
                <a:spcAft>
                  <a:spcPts val="0"/>
                </a:spcAft>
                <a:buNone/>
              </a:pPr>
              <a:endParaRPr sz="2299">
                <a:solidFill>
                  <a:srgbClr val="000000"/>
                </a:solidFill>
                <a:latin typeface="Inter"/>
                <a:ea typeface="Inter"/>
                <a:cs typeface="Inter"/>
                <a:sym typeface="Inter"/>
              </a:endParaRPr>
            </a:p>
            <a:p>
              <a:pPr marL="0" marR="0" lvl="0" indent="0" algn="l" rtl="0">
                <a:lnSpc>
                  <a:spcPct val="140016"/>
                </a:lnSpc>
                <a:spcBef>
                  <a:spcPts val="0"/>
                </a:spcBef>
                <a:spcAft>
                  <a:spcPts val="0"/>
                </a:spcAft>
                <a:buNone/>
              </a:pPr>
              <a:r>
                <a:rPr lang="en-US" sz="2299">
                  <a:solidFill>
                    <a:srgbClr val="000000"/>
                  </a:solidFill>
                  <a:latin typeface="Inter"/>
                  <a:ea typeface="Inter"/>
                  <a:cs typeface="Inter"/>
                  <a:sym typeface="Inter"/>
                </a:rPr>
                <a:t>Concerning digital competencies,</a:t>
              </a:r>
              <a:endParaRPr sz="1200"/>
            </a:p>
            <a:p>
              <a:pPr marL="0" marR="0" lvl="0" indent="0" algn="l" rtl="0">
                <a:lnSpc>
                  <a:spcPct val="140016"/>
                </a:lnSpc>
                <a:spcBef>
                  <a:spcPts val="0"/>
                </a:spcBef>
                <a:spcAft>
                  <a:spcPts val="0"/>
                </a:spcAft>
                <a:buNone/>
              </a:pPr>
              <a:r>
                <a:rPr lang="en-US" sz="2299">
                  <a:solidFill>
                    <a:srgbClr val="000000"/>
                  </a:solidFill>
                  <a:latin typeface="Inter"/>
                  <a:ea typeface="Inter"/>
                  <a:cs typeface="Inter"/>
                  <a:sym typeface="Inter"/>
                </a:rPr>
                <a:t>Italy ranks near the bottom in the</a:t>
              </a:r>
              <a:endParaRPr sz="1200"/>
            </a:p>
            <a:p>
              <a:pPr marL="0" marR="0" lvl="0" indent="0" algn="l" rtl="0">
                <a:lnSpc>
                  <a:spcPct val="140016"/>
                </a:lnSpc>
                <a:spcBef>
                  <a:spcPts val="0"/>
                </a:spcBef>
                <a:spcAft>
                  <a:spcPts val="0"/>
                </a:spcAft>
                <a:buNone/>
              </a:pPr>
              <a:r>
                <a:rPr lang="en-US" sz="2299">
                  <a:solidFill>
                    <a:srgbClr val="000000"/>
                  </a:solidFill>
                  <a:latin typeface="Inter"/>
                  <a:ea typeface="Inter"/>
                  <a:cs typeface="Inter"/>
                  <a:sym typeface="Inter"/>
                </a:rPr>
                <a:t>European standings (ISTAT 2023b;</a:t>
              </a:r>
              <a:endParaRPr sz="1799"/>
            </a:p>
            <a:p>
              <a:pPr marL="0" marR="0" lvl="0" indent="0" algn="l" rtl="0">
                <a:lnSpc>
                  <a:spcPct val="140016"/>
                </a:lnSpc>
                <a:spcBef>
                  <a:spcPts val="0"/>
                </a:spcBef>
                <a:spcAft>
                  <a:spcPts val="0"/>
                </a:spcAft>
                <a:buNone/>
              </a:pPr>
              <a:r>
                <a:rPr lang="en-US" sz="2299">
                  <a:solidFill>
                    <a:srgbClr val="000000"/>
                  </a:solidFill>
                  <a:latin typeface="Inter"/>
                  <a:ea typeface="Inter"/>
                  <a:cs typeface="Inter"/>
                  <a:sym typeface="Inter"/>
                </a:rPr>
                <a:t>European Commission, 2022)</a:t>
              </a:r>
              <a:endParaRPr sz="1200"/>
            </a:p>
          </p:txBody>
        </p:sp>
        <p:sp>
          <p:nvSpPr>
            <p:cNvPr id="295" name="Google Shape;295;p13"/>
            <p:cNvSpPr txBox="1"/>
            <p:nvPr/>
          </p:nvSpPr>
          <p:spPr>
            <a:xfrm>
              <a:off x="567858" y="8159535"/>
              <a:ext cx="16667100" cy="185070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499">
                  <a:solidFill>
                    <a:srgbClr val="000000"/>
                  </a:solidFill>
                  <a:latin typeface="Inter"/>
                  <a:ea typeface="Inter"/>
                  <a:cs typeface="Inter"/>
                  <a:sym typeface="Inter"/>
                </a:rPr>
                <a:t>I</a:t>
              </a:r>
              <a:r>
                <a:rPr lang="en-US" sz="2299">
                  <a:solidFill>
                    <a:srgbClr val="000000"/>
                  </a:solidFill>
                  <a:latin typeface="Inter"/>
                  <a:ea typeface="Inter"/>
                  <a:cs typeface="Inter"/>
                  <a:sym typeface="Inter"/>
                </a:rPr>
                <a:t>n the age group 65-74 years, regular Internet users are 57.7%, i.e. 11% less than the EU27 average (Istat, 2024)</a:t>
              </a:r>
              <a:endParaRPr sz="2299">
                <a:solidFill>
                  <a:srgbClr val="000000"/>
                </a:solidFill>
                <a:latin typeface="Inter"/>
                <a:ea typeface="Inter"/>
                <a:cs typeface="Inter"/>
                <a:sym typeface="Inter"/>
              </a:endParaRPr>
            </a:p>
            <a:p>
              <a:pPr marL="0" marR="0" lvl="0" indent="0" algn="l" rtl="0">
                <a:lnSpc>
                  <a:spcPct val="140016"/>
                </a:lnSpc>
                <a:spcBef>
                  <a:spcPts val="0"/>
                </a:spcBef>
                <a:spcAft>
                  <a:spcPts val="0"/>
                </a:spcAft>
                <a:buNone/>
              </a:pPr>
              <a:r>
                <a:rPr lang="en-US" sz="2299">
                  <a:solidFill>
                    <a:srgbClr val="000000"/>
                  </a:solidFill>
                  <a:latin typeface="Inter"/>
                  <a:ea typeface="Inter"/>
                  <a:cs typeface="Inter"/>
                  <a:sym typeface="Inter"/>
                </a:rPr>
                <a:t>Individuals over 75 using the Internet daily or almost every day are 22% (OECD, 2024)</a:t>
              </a:r>
              <a:endParaRPr sz="1200"/>
            </a:p>
          </p:txBody>
        </p:sp>
        <p:sp>
          <p:nvSpPr>
            <p:cNvPr id="296" name="Google Shape;296;p13"/>
            <p:cNvSpPr/>
            <p:nvPr/>
          </p:nvSpPr>
          <p:spPr>
            <a:xfrm>
              <a:off x="0" y="2977757"/>
              <a:ext cx="454337" cy="350253"/>
            </a:xfrm>
            <a:custGeom>
              <a:avLst/>
              <a:gdLst/>
              <a:ahLst/>
              <a:cxnLst/>
              <a:rect l="l" t="t" r="r" b="b"/>
              <a:pathLst>
                <a:path w="454337" h="350253" extrusionOk="0">
                  <a:moveTo>
                    <a:pt x="0" y="0"/>
                  </a:moveTo>
                  <a:lnTo>
                    <a:pt x="454337" y="0"/>
                  </a:lnTo>
                  <a:lnTo>
                    <a:pt x="454337" y="350253"/>
                  </a:lnTo>
                  <a:lnTo>
                    <a:pt x="0" y="35025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13"/>
            <p:cNvSpPr/>
            <p:nvPr/>
          </p:nvSpPr>
          <p:spPr>
            <a:xfrm>
              <a:off x="0" y="8159560"/>
              <a:ext cx="454337" cy="350253"/>
            </a:xfrm>
            <a:custGeom>
              <a:avLst/>
              <a:gdLst/>
              <a:ahLst/>
              <a:cxnLst/>
              <a:rect l="l" t="t" r="r" b="b"/>
              <a:pathLst>
                <a:path w="454337" h="350253" extrusionOk="0">
                  <a:moveTo>
                    <a:pt x="0" y="0"/>
                  </a:moveTo>
                  <a:lnTo>
                    <a:pt x="454337" y="0"/>
                  </a:lnTo>
                  <a:lnTo>
                    <a:pt x="454337" y="350253"/>
                  </a:lnTo>
                  <a:lnTo>
                    <a:pt x="0" y="35025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13"/>
            <p:cNvSpPr/>
            <p:nvPr/>
          </p:nvSpPr>
          <p:spPr>
            <a:xfrm>
              <a:off x="0" y="9911350"/>
              <a:ext cx="454337" cy="350253"/>
            </a:xfrm>
            <a:custGeom>
              <a:avLst/>
              <a:gdLst/>
              <a:ahLst/>
              <a:cxnLst/>
              <a:rect l="l" t="t" r="r" b="b"/>
              <a:pathLst>
                <a:path w="454337" h="350253" extrusionOk="0">
                  <a:moveTo>
                    <a:pt x="0" y="0"/>
                  </a:moveTo>
                  <a:lnTo>
                    <a:pt x="454337" y="0"/>
                  </a:lnTo>
                  <a:lnTo>
                    <a:pt x="454337" y="350253"/>
                  </a:lnTo>
                  <a:lnTo>
                    <a:pt x="0" y="35025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850B8"/>
        </a:solidFill>
        <a:effectLst/>
      </p:bgPr>
    </p:bg>
    <p:spTree>
      <p:nvGrpSpPr>
        <p:cNvPr id="1" name="Shape 302"/>
        <p:cNvGrpSpPr/>
        <p:nvPr/>
      </p:nvGrpSpPr>
      <p:grpSpPr>
        <a:xfrm>
          <a:off x="0" y="0"/>
          <a:ext cx="0" cy="0"/>
          <a:chOff x="0" y="0"/>
          <a:chExt cx="0" cy="0"/>
        </a:xfrm>
      </p:grpSpPr>
      <p:sp>
        <p:nvSpPr>
          <p:cNvPr id="303" name="Google Shape;303;p14"/>
          <p:cNvSpPr/>
          <p:nvPr/>
        </p:nvSpPr>
        <p:spPr>
          <a:xfrm>
            <a:off x="16744950" y="514350"/>
            <a:ext cx="1028700" cy="1028700"/>
          </a:xfrm>
          <a:custGeom>
            <a:avLst/>
            <a:gdLst/>
            <a:ahLst/>
            <a:cxnLst/>
            <a:rect l="l" t="t" r="r" b="b"/>
            <a:pathLst>
              <a:path w="1028700" h="1028700" extrusionOk="0">
                <a:moveTo>
                  <a:pt x="0" y="0"/>
                </a:moveTo>
                <a:lnTo>
                  <a:pt x="1028700" y="0"/>
                </a:lnTo>
                <a:lnTo>
                  <a:pt x="1028700" y="1028700"/>
                </a:lnTo>
                <a:lnTo>
                  <a:pt x="0" y="10287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04" name="Google Shape;304;p14"/>
          <p:cNvGrpSpPr/>
          <p:nvPr/>
        </p:nvGrpSpPr>
        <p:grpSpPr>
          <a:xfrm>
            <a:off x="2813749" y="1803549"/>
            <a:ext cx="12660465" cy="6625671"/>
            <a:chOff x="0" y="-241102"/>
            <a:chExt cx="16880619" cy="8834227"/>
          </a:xfrm>
        </p:grpSpPr>
        <p:sp>
          <p:nvSpPr>
            <p:cNvPr id="305" name="Google Shape;305;p14"/>
            <p:cNvSpPr txBox="1"/>
            <p:nvPr/>
          </p:nvSpPr>
          <p:spPr>
            <a:xfrm>
              <a:off x="1367619" y="-72975"/>
              <a:ext cx="15513000" cy="8666100"/>
            </a:xfrm>
            <a:prstGeom prst="rect">
              <a:avLst/>
            </a:prstGeom>
            <a:noFill/>
            <a:ln>
              <a:noFill/>
            </a:ln>
          </p:spPr>
          <p:txBody>
            <a:bodyPr spcFirstLastPara="1" wrap="square" lIns="0" tIns="0" rIns="0" bIns="0" anchor="t" anchorCtr="0">
              <a:spAutoFit/>
            </a:bodyPr>
            <a:lstStyle/>
            <a:p>
              <a:pPr marL="0" marR="0" lvl="0" indent="0" algn="just" rtl="0">
                <a:lnSpc>
                  <a:spcPct val="140016"/>
                </a:lnSpc>
                <a:spcBef>
                  <a:spcPts val="0"/>
                </a:spcBef>
                <a:spcAft>
                  <a:spcPts val="0"/>
                </a:spcAft>
                <a:buNone/>
              </a:pPr>
              <a:r>
                <a:rPr lang="en-US" sz="2199">
                  <a:solidFill>
                    <a:srgbClr val="FFFFFF"/>
                  </a:solidFill>
                  <a:latin typeface="Inter"/>
                  <a:ea typeface="Inter"/>
                  <a:cs typeface="Inter"/>
                  <a:sym typeface="Inter"/>
                </a:rPr>
                <a:t>76.5% of Italians believe that it is more and more difficult to identify fake</a:t>
              </a:r>
              <a:endParaRPr sz="1100"/>
            </a:p>
            <a:p>
              <a:pPr marL="0" marR="0" lvl="0" indent="0" algn="just" rtl="0">
                <a:lnSpc>
                  <a:spcPct val="140016"/>
                </a:lnSpc>
                <a:spcBef>
                  <a:spcPts val="0"/>
                </a:spcBef>
                <a:spcAft>
                  <a:spcPts val="0"/>
                </a:spcAft>
                <a:buNone/>
              </a:pPr>
              <a:r>
                <a:rPr lang="en-US" sz="2199">
                  <a:solidFill>
                    <a:srgbClr val="FFFFFF"/>
                  </a:solidFill>
                  <a:latin typeface="Inter"/>
                  <a:ea typeface="Inter"/>
                  <a:cs typeface="Inter"/>
                  <a:sym typeface="Inter"/>
                </a:rPr>
                <a:t>news, 20.2% feel they lack the necessary skills, and 61.1% believe they only</a:t>
              </a:r>
              <a:endParaRPr sz="1100"/>
            </a:p>
            <a:p>
              <a:pPr marL="0" marR="0" lvl="0" indent="0" algn="just" rtl="0">
                <a:lnSpc>
                  <a:spcPct val="140016"/>
                </a:lnSpc>
                <a:spcBef>
                  <a:spcPts val="0"/>
                </a:spcBef>
                <a:spcAft>
                  <a:spcPts val="0"/>
                </a:spcAft>
                <a:buNone/>
              </a:pPr>
              <a:r>
                <a:rPr lang="en-US" sz="2199">
                  <a:solidFill>
                    <a:srgbClr val="FFFFFF"/>
                  </a:solidFill>
                  <a:latin typeface="Inter"/>
                  <a:ea typeface="Inter"/>
                  <a:cs typeface="Inter"/>
                  <a:sym typeface="Inter"/>
                </a:rPr>
                <a:t>partially possess skills to recognise it (Ital Communications-Censis 2023).</a:t>
              </a:r>
              <a:endParaRPr sz="1100"/>
            </a:p>
            <a:p>
              <a:pPr marL="0" marR="0" lvl="0" indent="0" algn="just" rtl="0">
                <a:lnSpc>
                  <a:spcPct val="140016"/>
                </a:lnSpc>
                <a:spcBef>
                  <a:spcPts val="0"/>
                </a:spcBef>
                <a:spcAft>
                  <a:spcPts val="0"/>
                </a:spcAft>
                <a:buNone/>
              </a:pPr>
              <a:endParaRPr sz="2199">
                <a:solidFill>
                  <a:srgbClr val="FFFFFF"/>
                </a:solidFill>
                <a:latin typeface="Inter"/>
                <a:ea typeface="Inter"/>
                <a:cs typeface="Inter"/>
                <a:sym typeface="Inter"/>
              </a:endParaRPr>
            </a:p>
            <a:p>
              <a:pPr marL="0" marR="0" lvl="0" indent="0" algn="just" rtl="0">
                <a:lnSpc>
                  <a:spcPct val="140016"/>
                </a:lnSpc>
                <a:spcBef>
                  <a:spcPts val="0"/>
                </a:spcBef>
                <a:spcAft>
                  <a:spcPts val="0"/>
                </a:spcAft>
                <a:buNone/>
              </a:pPr>
              <a:r>
                <a:rPr lang="en-US" sz="2199">
                  <a:solidFill>
                    <a:srgbClr val="FFFFFF"/>
                  </a:solidFill>
                  <a:latin typeface="Inter"/>
                  <a:ea typeface="Inter"/>
                  <a:cs typeface="Inter"/>
                  <a:sym typeface="Inter"/>
                </a:rPr>
                <a:t>81.5% of individuals aged 65 and older are the most likely to agree that fake</a:t>
              </a:r>
              <a:endParaRPr sz="1100"/>
            </a:p>
            <a:p>
              <a:pPr marL="0" marR="0" lvl="0" indent="0" algn="just" rtl="0">
                <a:lnSpc>
                  <a:spcPct val="140016"/>
                </a:lnSpc>
                <a:spcBef>
                  <a:spcPts val="0"/>
                </a:spcBef>
                <a:spcAft>
                  <a:spcPts val="0"/>
                </a:spcAft>
                <a:buNone/>
              </a:pPr>
              <a:r>
                <a:rPr lang="en-US" sz="2199">
                  <a:solidFill>
                    <a:srgbClr val="FFFFFF"/>
                  </a:solidFill>
                  <a:latin typeface="Inter"/>
                  <a:ea typeface="Inter"/>
                  <a:cs typeface="Inter"/>
                  <a:sym typeface="Inter"/>
                </a:rPr>
                <a:t>news is becoming more sophisticated and difficult to detect (Ital</a:t>
              </a:r>
              <a:endParaRPr sz="1100"/>
            </a:p>
            <a:p>
              <a:pPr marL="0" marR="0" lvl="0" indent="0" algn="just" rtl="0">
                <a:lnSpc>
                  <a:spcPct val="140016"/>
                </a:lnSpc>
                <a:spcBef>
                  <a:spcPts val="0"/>
                </a:spcBef>
                <a:spcAft>
                  <a:spcPts val="0"/>
                </a:spcAft>
                <a:buNone/>
              </a:pPr>
              <a:r>
                <a:rPr lang="en-US" sz="2199">
                  <a:solidFill>
                    <a:srgbClr val="FFFFFF"/>
                  </a:solidFill>
                  <a:latin typeface="Inter"/>
                  <a:ea typeface="Inter"/>
                  <a:cs typeface="Inter"/>
                  <a:sym typeface="Inter"/>
                </a:rPr>
                <a:t>Communications-Censis 2023)</a:t>
              </a:r>
              <a:endParaRPr sz="1100"/>
            </a:p>
            <a:p>
              <a:pPr marL="0" marR="0" lvl="0" indent="0" algn="just" rtl="0">
                <a:lnSpc>
                  <a:spcPct val="140016"/>
                </a:lnSpc>
                <a:spcBef>
                  <a:spcPts val="0"/>
                </a:spcBef>
                <a:spcAft>
                  <a:spcPts val="0"/>
                </a:spcAft>
                <a:buNone/>
              </a:pPr>
              <a:endParaRPr sz="2199">
                <a:solidFill>
                  <a:srgbClr val="FFFFFF"/>
                </a:solidFill>
                <a:latin typeface="Inter"/>
                <a:ea typeface="Inter"/>
                <a:cs typeface="Inter"/>
                <a:sym typeface="Inter"/>
              </a:endParaRPr>
            </a:p>
            <a:p>
              <a:pPr marL="0" marR="0" lvl="0" indent="0" algn="just" rtl="0">
                <a:lnSpc>
                  <a:spcPct val="140016"/>
                </a:lnSpc>
                <a:spcBef>
                  <a:spcPts val="0"/>
                </a:spcBef>
                <a:spcAft>
                  <a:spcPts val="0"/>
                </a:spcAft>
                <a:buNone/>
              </a:pPr>
              <a:r>
                <a:rPr lang="en-US" sz="2199">
                  <a:solidFill>
                    <a:srgbClr val="FFFFFF"/>
                  </a:solidFill>
                  <a:latin typeface="Inter"/>
                  <a:ea typeface="Inter"/>
                  <a:cs typeface="Inter"/>
                  <a:sym typeface="Inter"/>
                </a:rPr>
                <a:t>The analysis of the projects implemented to enhance the digital skills of</a:t>
              </a:r>
              <a:endParaRPr sz="1100"/>
            </a:p>
            <a:p>
              <a:pPr marL="0" marR="0" lvl="0" indent="0" algn="just" rtl="0">
                <a:lnSpc>
                  <a:spcPct val="140016"/>
                </a:lnSpc>
                <a:spcBef>
                  <a:spcPts val="0"/>
                </a:spcBef>
                <a:spcAft>
                  <a:spcPts val="0"/>
                </a:spcAft>
                <a:buNone/>
              </a:pPr>
              <a:r>
                <a:rPr lang="en-US" sz="2199">
                  <a:solidFill>
                    <a:srgbClr val="FFFFFF"/>
                  </a:solidFill>
                  <a:latin typeface="Inter"/>
                  <a:ea typeface="Inter"/>
                  <a:cs typeface="Inter"/>
                  <a:sym typeface="Inter"/>
                </a:rPr>
                <a:t>Italian seniors has highlighted some limitations: i) projects lack a clear</a:t>
              </a:r>
              <a:endParaRPr sz="1100"/>
            </a:p>
            <a:p>
              <a:pPr marL="0" marR="0" lvl="0" indent="0" algn="just" rtl="0">
                <a:lnSpc>
                  <a:spcPct val="140016"/>
                </a:lnSpc>
                <a:spcBef>
                  <a:spcPts val="0"/>
                </a:spcBef>
                <a:spcAft>
                  <a:spcPts val="0"/>
                </a:spcAft>
                <a:buNone/>
              </a:pPr>
              <a:r>
                <a:rPr lang="en-US" sz="2199">
                  <a:solidFill>
                    <a:srgbClr val="FFFFFF"/>
                  </a:solidFill>
                  <a:latin typeface="Inter"/>
                  <a:ea typeface="Inter"/>
                  <a:cs typeface="Inter"/>
                  <a:sym typeface="Inter"/>
                </a:rPr>
                <a:t>reference to a theoretical framework; ii) do not conduct an ex-ante and</a:t>
              </a:r>
              <a:endParaRPr sz="1100"/>
            </a:p>
            <a:p>
              <a:pPr marL="0" marR="0" lvl="0" indent="0" algn="just" rtl="0">
                <a:lnSpc>
                  <a:spcPct val="140016"/>
                </a:lnSpc>
                <a:spcBef>
                  <a:spcPts val="0"/>
                </a:spcBef>
                <a:spcAft>
                  <a:spcPts val="0"/>
                </a:spcAft>
                <a:buNone/>
              </a:pPr>
              <a:r>
                <a:rPr lang="en-US" sz="2199">
                  <a:solidFill>
                    <a:srgbClr val="FFFFFF"/>
                  </a:solidFill>
                  <a:latin typeface="Inter"/>
                  <a:ea typeface="Inter"/>
                  <a:cs typeface="Inter"/>
                  <a:sym typeface="Inter"/>
                </a:rPr>
                <a:t>ex-post evaluation of the skills actually acquired by the participants; iii) adopt</a:t>
              </a:r>
              <a:endParaRPr sz="1100"/>
            </a:p>
            <a:p>
              <a:pPr marL="0" marR="0" lvl="0" indent="0" algn="just" rtl="0">
                <a:lnSpc>
                  <a:spcPct val="140016"/>
                </a:lnSpc>
                <a:spcBef>
                  <a:spcPts val="0"/>
                </a:spcBef>
                <a:spcAft>
                  <a:spcPts val="0"/>
                </a:spcAft>
                <a:buNone/>
              </a:pPr>
              <a:r>
                <a:rPr lang="en-US" sz="2199">
                  <a:solidFill>
                    <a:srgbClr val="FFFFFF"/>
                  </a:solidFill>
                  <a:latin typeface="Inter"/>
                  <a:ea typeface="Inter"/>
                  <a:cs typeface="Inter"/>
                  <a:sym typeface="Inter"/>
                </a:rPr>
                <a:t>different teaching approaches; iv) focus mainly on basic literacy in using</a:t>
              </a:r>
              <a:endParaRPr sz="1100"/>
            </a:p>
            <a:p>
              <a:pPr marL="0" marR="0" lvl="0" indent="0" algn="just" rtl="0">
                <a:lnSpc>
                  <a:spcPct val="140016"/>
                </a:lnSpc>
                <a:spcBef>
                  <a:spcPts val="0"/>
                </a:spcBef>
                <a:spcAft>
                  <a:spcPts val="0"/>
                </a:spcAft>
                <a:buNone/>
              </a:pPr>
              <a:r>
                <a:rPr lang="en-US" sz="2199">
                  <a:solidFill>
                    <a:srgbClr val="FFFFFF"/>
                  </a:solidFill>
                  <a:latin typeface="Inter"/>
                  <a:ea typeface="Inter"/>
                  <a:cs typeface="Inter"/>
                  <a:sym typeface="Inter"/>
                </a:rPr>
                <a:t>devices and less on digital media literacy or countering online disinformation</a:t>
              </a:r>
              <a:endParaRPr sz="1100"/>
            </a:p>
          </p:txBody>
        </p:sp>
        <p:grpSp>
          <p:nvGrpSpPr>
            <p:cNvPr id="306" name="Google Shape;306;p14"/>
            <p:cNvGrpSpPr/>
            <p:nvPr/>
          </p:nvGrpSpPr>
          <p:grpSpPr>
            <a:xfrm>
              <a:off x="0" y="-241102"/>
              <a:ext cx="1181265" cy="8665435"/>
              <a:chOff x="0" y="-47625"/>
              <a:chExt cx="233336" cy="1711691"/>
            </a:xfrm>
          </p:grpSpPr>
          <p:sp>
            <p:nvSpPr>
              <p:cNvPr id="307" name="Google Shape;307;p14"/>
              <p:cNvSpPr/>
              <p:nvPr/>
            </p:nvSpPr>
            <p:spPr>
              <a:xfrm>
                <a:off x="0" y="0"/>
                <a:ext cx="233336" cy="1664066"/>
              </a:xfrm>
              <a:custGeom>
                <a:avLst/>
                <a:gdLst/>
                <a:ahLst/>
                <a:cxnLst/>
                <a:rect l="l" t="t" r="r" b="b"/>
                <a:pathLst>
                  <a:path w="233336" h="1664066" extrusionOk="0">
                    <a:moveTo>
                      <a:pt x="0" y="0"/>
                    </a:moveTo>
                    <a:lnTo>
                      <a:pt x="233336" y="0"/>
                    </a:lnTo>
                    <a:lnTo>
                      <a:pt x="233336" y="1664066"/>
                    </a:lnTo>
                    <a:lnTo>
                      <a:pt x="0" y="166406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14"/>
              <p:cNvSpPr txBox="1"/>
              <p:nvPr/>
            </p:nvSpPr>
            <p:spPr>
              <a:xfrm>
                <a:off x="0" y="-47625"/>
                <a:ext cx="233336" cy="1711691"/>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None/>
                </a:pPr>
                <a:endParaRPr sz="1800">
                  <a:solidFill>
                    <a:schemeClr val="dk1"/>
                  </a:solidFill>
                  <a:latin typeface="Calibri"/>
                  <a:ea typeface="Calibri"/>
                  <a:cs typeface="Calibri"/>
                  <a:sym typeface="Calibri"/>
                </a:endParaRPr>
              </a:p>
            </p:txBody>
          </p:sp>
        </p:grpSp>
        <p:sp>
          <p:nvSpPr>
            <p:cNvPr id="309" name="Google Shape;309;p14"/>
            <p:cNvSpPr/>
            <p:nvPr/>
          </p:nvSpPr>
          <p:spPr>
            <a:xfrm>
              <a:off x="173573" y="165100"/>
              <a:ext cx="834120" cy="429572"/>
            </a:xfrm>
            <a:custGeom>
              <a:avLst/>
              <a:gdLst/>
              <a:ahLst/>
              <a:cxnLst/>
              <a:rect l="l" t="t" r="r" b="b"/>
              <a:pathLst>
                <a:path w="834120" h="429572" extrusionOk="0">
                  <a:moveTo>
                    <a:pt x="0" y="0"/>
                  </a:moveTo>
                  <a:lnTo>
                    <a:pt x="834119" y="0"/>
                  </a:lnTo>
                  <a:lnTo>
                    <a:pt x="834119" y="429572"/>
                  </a:lnTo>
                  <a:lnTo>
                    <a:pt x="0" y="4295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14"/>
            <p:cNvSpPr/>
            <p:nvPr/>
          </p:nvSpPr>
          <p:spPr>
            <a:xfrm>
              <a:off x="173573" y="2490266"/>
              <a:ext cx="834120" cy="429572"/>
            </a:xfrm>
            <a:custGeom>
              <a:avLst/>
              <a:gdLst/>
              <a:ahLst/>
              <a:cxnLst/>
              <a:rect l="l" t="t" r="r" b="b"/>
              <a:pathLst>
                <a:path w="834120" h="429572" extrusionOk="0">
                  <a:moveTo>
                    <a:pt x="0" y="0"/>
                  </a:moveTo>
                  <a:lnTo>
                    <a:pt x="834119" y="0"/>
                  </a:lnTo>
                  <a:lnTo>
                    <a:pt x="834119" y="429572"/>
                  </a:lnTo>
                  <a:lnTo>
                    <a:pt x="0" y="4295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14"/>
            <p:cNvSpPr/>
            <p:nvPr/>
          </p:nvSpPr>
          <p:spPr>
            <a:xfrm>
              <a:off x="173573" y="4837538"/>
              <a:ext cx="834120" cy="429572"/>
            </a:xfrm>
            <a:custGeom>
              <a:avLst/>
              <a:gdLst/>
              <a:ahLst/>
              <a:cxnLst/>
              <a:rect l="l" t="t" r="r" b="b"/>
              <a:pathLst>
                <a:path w="834120" h="429572" extrusionOk="0">
                  <a:moveTo>
                    <a:pt x="0" y="0"/>
                  </a:moveTo>
                  <a:lnTo>
                    <a:pt x="834119" y="0"/>
                  </a:lnTo>
                  <a:lnTo>
                    <a:pt x="834119" y="429572"/>
                  </a:lnTo>
                  <a:lnTo>
                    <a:pt x="0" y="4295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12" name="Google Shape;312;p14"/>
          <p:cNvSpPr txBox="1"/>
          <p:nvPr/>
        </p:nvSpPr>
        <p:spPr>
          <a:xfrm>
            <a:off x="1028700" y="981075"/>
            <a:ext cx="2386370" cy="422275"/>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99">
                <a:solidFill>
                  <a:srgbClr val="FFFFFF"/>
                </a:solidFill>
                <a:latin typeface="Inter"/>
                <a:ea typeface="Inter"/>
                <a:cs typeface="Inter"/>
                <a:sym typeface="Inter"/>
              </a:rPr>
              <a:t>Country reports</a:t>
            </a:r>
            <a:endParaRPr/>
          </a:p>
        </p:txBody>
      </p:sp>
      <p:sp>
        <p:nvSpPr>
          <p:cNvPr id="313" name="Google Shape;313;p14"/>
          <p:cNvSpPr txBox="1"/>
          <p:nvPr/>
        </p:nvSpPr>
        <p:spPr>
          <a:xfrm>
            <a:off x="1028700" y="1346200"/>
            <a:ext cx="897731" cy="51435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1">
                <a:solidFill>
                  <a:srgbClr val="FFFFFF"/>
                </a:solidFill>
                <a:latin typeface="Literata"/>
                <a:ea typeface="Literata"/>
                <a:cs typeface="Literata"/>
                <a:sym typeface="Literata"/>
              </a:rPr>
              <a:t>Italy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DE2FF"/>
        </a:solidFill>
        <a:effectLst/>
      </p:bgPr>
    </p:bg>
    <p:spTree>
      <p:nvGrpSpPr>
        <p:cNvPr id="1" name="Shape 317"/>
        <p:cNvGrpSpPr/>
        <p:nvPr/>
      </p:nvGrpSpPr>
      <p:grpSpPr>
        <a:xfrm>
          <a:off x="0" y="0"/>
          <a:ext cx="0" cy="0"/>
          <a:chOff x="0" y="0"/>
          <a:chExt cx="0" cy="0"/>
        </a:xfrm>
      </p:grpSpPr>
      <p:grpSp>
        <p:nvGrpSpPr>
          <p:cNvPr id="318" name="Google Shape;318;p15"/>
          <p:cNvGrpSpPr/>
          <p:nvPr/>
        </p:nvGrpSpPr>
        <p:grpSpPr>
          <a:xfrm>
            <a:off x="9144000" y="1105049"/>
            <a:ext cx="7600950" cy="7896076"/>
            <a:chOff x="0" y="-47625"/>
            <a:chExt cx="2001896" cy="2079625"/>
          </a:xfrm>
        </p:grpSpPr>
        <p:sp>
          <p:nvSpPr>
            <p:cNvPr id="319" name="Google Shape;319;p15"/>
            <p:cNvSpPr/>
            <p:nvPr/>
          </p:nvSpPr>
          <p:spPr>
            <a:xfrm>
              <a:off x="0" y="0"/>
              <a:ext cx="2001896" cy="2032000"/>
            </a:xfrm>
            <a:custGeom>
              <a:avLst/>
              <a:gdLst/>
              <a:ahLst/>
              <a:cxnLst/>
              <a:rect l="l" t="t" r="r" b="b"/>
              <a:pathLst>
                <a:path w="2001896" h="2032000" extrusionOk="0">
                  <a:moveTo>
                    <a:pt x="0" y="0"/>
                  </a:moveTo>
                  <a:lnTo>
                    <a:pt x="2001896" y="0"/>
                  </a:lnTo>
                  <a:lnTo>
                    <a:pt x="2001896" y="2032000"/>
                  </a:lnTo>
                  <a:lnTo>
                    <a:pt x="0" y="203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15"/>
            <p:cNvSpPr txBox="1"/>
            <p:nvPr/>
          </p:nvSpPr>
          <p:spPr>
            <a:xfrm>
              <a:off x="0" y="-47625"/>
              <a:ext cx="2001896" cy="2079625"/>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None/>
              </a:pPr>
              <a:endParaRPr sz="1800">
                <a:solidFill>
                  <a:schemeClr val="dk1"/>
                </a:solidFill>
                <a:latin typeface="Calibri"/>
                <a:ea typeface="Calibri"/>
                <a:cs typeface="Calibri"/>
                <a:sym typeface="Calibri"/>
              </a:endParaRPr>
            </a:p>
          </p:txBody>
        </p:sp>
      </p:grpSp>
      <p:sp>
        <p:nvSpPr>
          <p:cNvPr id="321" name="Google Shape;321;p15"/>
          <p:cNvSpPr/>
          <p:nvPr/>
        </p:nvSpPr>
        <p:spPr>
          <a:xfrm>
            <a:off x="10303962" y="2435587"/>
            <a:ext cx="5281026" cy="5601476"/>
          </a:xfrm>
          <a:custGeom>
            <a:avLst/>
            <a:gdLst/>
            <a:ahLst/>
            <a:cxnLst/>
            <a:rect l="l" t="t" r="r" b="b"/>
            <a:pathLst>
              <a:path w="5281026" h="5601476" extrusionOk="0">
                <a:moveTo>
                  <a:pt x="0" y="0"/>
                </a:moveTo>
                <a:lnTo>
                  <a:pt x="5281026" y="0"/>
                </a:lnTo>
                <a:lnTo>
                  <a:pt x="5281026" y="5601477"/>
                </a:lnTo>
                <a:lnTo>
                  <a:pt x="0" y="560147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22" name="Google Shape;322;p15"/>
          <p:cNvCxnSpPr/>
          <p:nvPr/>
        </p:nvCxnSpPr>
        <p:spPr>
          <a:xfrm>
            <a:off x="887556" y="5512550"/>
            <a:ext cx="6018005" cy="0"/>
          </a:xfrm>
          <a:prstGeom prst="straightConnector1">
            <a:avLst/>
          </a:prstGeom>
          <a:noFill/>
          <a:ln w="38100" cap="flat" cmpd="sng">
            <a:solidFill>
              <a:srgbClr val="FFFFFF"/>
            </a:solidFill>
            <a:prstDash val="solid"/>
            <a:round/>
            <a:headEnd type="none" w="sm" len="sm"/>
            <a:tailEnd type="none" w="sm" len="sm"/>
          </a:ln>
        </p:spPr>
      </p:cxnSp>
      <p:sp>
        <p:nvSpPr>
          <p:cNvPr id="323" name="Google Shape;323;p15"/>
          <p:cNvSpPr txBox="1"/>
          <p:nvPr/>
        </p:nvSpPr>
        <p:spPr>
          <a:xfrm>
            <a:off x="1028700" y="4240645"/>
            <a:ext cx="5735700" cy="10773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6999" b="1">
                <a:solidFill>
                  <a:srgbClr val="000000"/>
                </a:solidFill>
                <a:latin typeface="Literata"/>
                <a:ea typeface="Literata"/>
                <a:cs typeface="Literata"/>
                <a:sym typeface="Literata"/>
              </a:rPr>
              <a:t>Netherlands</a:t>
            </a:r>
            <a:endParaRPr sz="1100"/>
          </a:p>
        </p:txBody>
      </p:sp>
      <p:sp>
        <p:nvSpPr>
          <p:cNvPr id="324" name="Google Shape;324;p15"/>
          <p:cNvSpPr txBox="1"/>
          <p:nvPr/>
        </p:nvSpPr>
        <p:spPr>
          <a:xfrm>
            <a:off x="1028700" y="981075"/>
            <a:ext cx="2386370" cy="422275"/>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99">
                <a:solidFill>
                  <a:srgbClr val="000000"/>
                </a:solidFill>
                <a:latin typeface="Inter"/>
                <a:ea typeface="Inter"/>
                <a:cs typeface="Inter"/>
                <a:sym typeface="Inter"/>
              </a:rPr>
              <a:t>Country reports</a:t>
            </a:r>
            <a:endParaRPr/>
          </a:p>
        </p:txBody>
      </p:sp>
      <p:sp>
        <p:nvSpPr>
          <p:cNvPr id="325" name="Google Shape;325;p15"/>
          <p:cNvSpPr/>
          <p:nvPr/>
        </p:nvSpPr>
        <p:spPr>
          <a:xfrm>
            <a:off x="16744950" y="514350"/>
            <a:ext cx="1028700" cy="1028700"/>
          </a:xfrm>
          <a:custGeom>
            <a:avLst/>
            <a:gdLst/>
            <a:ahLst/>
            <a:cxnLst/>
            <a:rect l="l" t="t" r="r" b="b"/>
            <a:pathLst>
              <a:path w="1028700" h="1028700" extrusionOk="0">
                <a:moveTo>
                  <a:pt x="0" y="0"/>
                </a:moveTo>
                <a:lnTo>
                  <a:pt x="1028700" y="0"/>
                </a:lnTo>
                <a:lnTo>
                  <a:pt x="1028700" y="1028700"/>
                </a:lnTo>
                <a:lnTo>
                  <a:pt x="0" y="10287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DE2FF"/>
        </a:solidFill>
        <a:effectLst/>
      </p:bgPr>
    </p:bg>
    <p:spTree>
      <p:nvGrpSpPr>
        <p:cNvPr id="1" name="Shape 329"/>
        <p:cNvGrpSpPr/>
        <p:nvPr/>
      </p:nvGrpSpPr>
      <p:grpSpPr>
        <a:xfrm>
          <a:off x="0" y="0"/>
          <a:ext cx="0" cy="0"/>
          <a:chOff x="0" y="0"/>
          <a:chExt cx="0" cy="0"/>
        </a:xfrm>
      </p:grpSpPr>
      <p:grpSp>
        <p:nvGrpSpPr>
          <p:cNvPr id="330" name="Google Shape;330;p16"/>
          <p:cNvGrpSpPr/>
          <p:nvPr/>
        </p:nvGrpSpPr>
        <p:grpSpPr>
          <a:xfrm>
            <a:off x="1028700" y="2498443"/>
            <a:ext cx="16230600" cy="6337174"/>
            <a:chOff x="0" y="-47625"/>
            <a:chExt cx="4274726" cy="1669050"/>
          </a:xfrm>
        </p:grpSpPr>
        <p:sp>
          <p:nvSpPr>
            <p:cNvPr id="331" name="Google Shape;331;p16"/>
            <p:cNvSpPr/>
            <p:nvPr/>
          </p:nvSpPr>
          <p:spPr>
            <a:xfrm>
              <a:off x="0" y="0"/>
              <a:ext cx="4274726" cy="1621425"/>
            </a:xfrm>
            <a:custGeom>
              <a:avLst/>
              <a:gdLst/>
              <a:ahLst/>
              <a:cxnLst/>
              <a:rect l="l" t="t" r="r" b="b"/>
              <a:pathLst>
                <a:path w="4274726" h="1621425" extrusionOk="0">
                  <a:moveTo>
                    <a:pt x="0" y="0"/>
                  </a:moveTo>
                  <a:lnTo>
                    <a:pt x="4274726" y="0"/>
                  </a:lnTo>
                  <a:lnTo>
                    <a:pt x="4274726" y="1621425"/>
                  </a:lnTo>
                  <a:lnTo>
                    <a:pt x="0" y="162142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16"/>
            <p:cNvSpPr txBox="1"/>
            <p:nvPr/>
          </p:nvSpPr>
          <p:spPr>
            <a:xfrm>
              <a:off x="0" y="-47625"/>
              <a:ext cx="4274726" cy="1669050"/>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None/>
              </a:pPr>
              <a:endParaRPr sz="1800">
                <a:solidFill>
                  <a:schemeClr val="dk1"/>
                </a:solidFill>
                <a:latin typeface="Calibri"/>
                <a:ea typeface="Calibri"/>
                <a:cs typeface="Calibri"/>
                <a:sym typeface="Calibri"/>
              </a:endParaRPr>
            </a:p>
          </p:txBody>
        </p:sp>
      </p:grpSp>
      <p:sp>
        <p:nvSpPr>
          <p:cNvPr id="333" name="Google Shape;333;p16"/>
          <p:cNvSpPr/>
          <p:nvPr/>
        </p:nvSpPr>
        <p:spPr>
          <a:xfrm>
            <a:off x="10666959" y="5079656"/>
            <a:ext cx="5679711" cy="3306854"/>
          </a:xfrm>
          <a:custGeom>
            <a:avLst/>
            <a:gdLst/>
            <a:ahLst/>
            <a:cxnLst/>
            <a:rect l="l" t="t" r="r" b="b"/>
            <a:pathLst>
              <a:path w="5679711" h="3306854" extrusionOk="0">
                <a:moveTo>
                  <a:pt x="0" y="0"/>
                </a:moveTo>
                <a:lnTo>
                  <a:pt x="5679712" y="0"/>
                </a:lnTo>
                <a:lnTo>
                  <a:pt x="5679712" y="3306854"/>
                </a:lnTo>
                <a:lnTo>
                  <a:pt x="0" y="330685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16"/>
          <p:cNvSpPr txBox="1"/>
          <p:nvPr/>
        </p:nvSpPr>
        <p:spPr>
          <a:xfrm>
            <a:off x="1941329" y="3080751"/>
            <a:ext cx="13867986" cy="4900380"/>
          </a:xfrm>
          <a:prstGeom prst="rect">
            <a:avLst/>
          </a:prstGeom>
          <a:noFill/>
          <a:ln>
            <a:noFill/>
          </a:ln>
        </p:spPr>
        <p:txBody>
          <a:bodyPr spcFirstLastPara="1" wrap="square" lIns="0" tIns="0" rIns="0" bIns="0" anchor="t" anchorCtr="0">
            <a:spAutoFit/>
          </a:bodyPr>
          <a:lstStyle/>
          <a:p>
            <a:pPr marL="0" marR="0" lvl="0" indent="0" algn="just" rtl="0">
              <a:lnSpc>
                <a:spcPct val="140016"/>
              </a:lnSpc>
              <a:spcBef>
                <a:spcPts val="0"/>
              </a:spcBef>
              <a:spcAft>
                <a:spcPts val="0"/>
              </a:spcAft>
              <a:buNone/>
            </a:pPr>
            <a:r>
              <a:rPr lang="en-US" sz="2499">
                <a:solidFill>
                  <a:srgbClr val="000000"/>
                </a:solidFill>
                <a:latin typeface="Inter"/>
                <a:ea typeface="Inter"/>
                <a:cs typeface="Inter"/>
                <a:sym typeface="Inter"/>
              </a:rPr>
              <a:t>While Netherlands has a high percentage of population declaring to have at least basic digital skills, the percentage goes diminishing as the age grows. </a:t>
            </a:r>
            <a:endParaRPr/>
          </a:p>
          <a:p>
            <a:pPr marL="0" marR="0" lvl="0" indent="0" algn="l" rtl="0">
              <a:lnSpc>
                <a:spcPct val="140016"/>
              </a:lnSpc>
              <a:spcBef>
                <a:spcPts val="0"/>
              </a:spcBef>
              <a:spcAft>
                <a:spcPts val="0"/>
              </a:spcAft>
              <a:buNone/>
            </a:pPr>
            <a:endParaRPr sz="2499">
              <a:solidFill>
                <a:srgbClr val="000000"/>
              </a:solidFill>
              <a:latin typeface="Inter"/>
              <a:ea typeface="Inter"/>
              <a:cs typeface="Inter"/>
              <a:sym typeface="Inter"/>
            </a:endParaRPr>
          </a:p>
          <a:p>
            <a:pPr marL="0" marR="0" lvl="0" indent="0" algn="l" rtl="0">
              <a:lnSpc>
                <a:spcPct val="140016"/>
              </a:lnSpc>
              <a:spcBef>
                <a:spcPts val="0"/>
              </a:spcBef>
              <a:spcAft>
                <a:spcPts val="0"/>
              </a:spcAft>
              <a:buNone/>
            </a:pPr>
            <a:r>
              <a:rPr lang="en-US" sz="2499">
                <a:solidFill>
                  <a:srgbClr val="000000"/>
                </a:solidFill>
                <a:latin typeface="Inter"/>
                <a:ea typeface="Inter"/>
                <a:cs typeface="Inter"/>
                <a:sym typeface="Inter"/>
              </a:rPr>
              <a:t>With an average of more than 90% of the population having access to the internet at home, the infrastructure seems well functioning and trusted.</a:t>
            </a:r>
            <a:endParaRPr/>
          </a:p>
          <a:p>
            <a:pPr marL="0" marR="0" lvl="0" indent="0" algn="l" rtl="0">
              <a:lnSpc>
                <a:spcPct val="140016"/>
              </a:lnSpc>
              <a:spcBef>
                <a:spcPts val="0"/>
              </a:spcBef>
              <a:spcAft>
                <a:spcPts val="0"/>
              </a:spcAft>
              <a:buNone/>
            </a:pPr>
            <a:endParaRPr sz="2499">
              <a:solidFill>
                <a:srgbClr val="000000"/>
              </a:solidFill>
              <a:latin typeface="Inter"/>
              <a:ea typeface="Inter"/>
              <a:cs typeface="Inter"/>
              <a:sym typeface="Inter"/>
            </a:endParaRPr>
          </a:p>
          <a:p>
            <a:pPr marL="0" marR="0" lvl="0" indent="0" algn="l" rtl="0">
              <a:lnSpc>
                <a:spcPct val="140016"/>
              </a:lnSpc>
              <a:spcBef>
                <a:spcPts val="0"/>
              </a:spcBef>
              <a:spcAft>
                <a:spcPts val="0"/>
              </a:spcAft>
              <a:buNone/>
            </a:pPr>
            <a:r>
              <a:rPr lang="en-US" sz="2499">
                <a:solidFill>
                  <a:srgbClr val="000000"/>
                </a:solidFill>
                <a:latin typeface="Inter"/>
                <a:ea typeface="Inter"/>
                <a:cs typeface="Inter"/>
                <a:sym typeface="Inter"/>
              </a:rPr>
              <a:t>The high levels of trust in Dutch news media, coupled</a:t>
            </a:r>
            <a:endParaRPr/>
          </a:p>
          <a:p>
            <a:pPr marL="0" marR="0" lvl="0" indent="0" algn="l" rtl="0">
              <a:lnSpc>
                <a:spcPct val="140016"/>
              </a:lnSpc>
              <a:spcBef>
                <a:spcPts val="0"/>
              </a:spcBef>
              <a:spcAft>
                <a:spcPts val="0"/>
              </a:spcAft>
              <a:buNone/>
            </a:pPr>
            <a:r>
              <a:rPr lang="en-US" sz="2499">
                <a:solidFill>
                  <a:srgbClr val="000000"/>
                </a:solidFill>
                <a:latin typeface="Inter"/>
                <a:ea typeface="Inter"/>
                <a:cs typeface="Inter"/>
                <a:sym typeface="Inter"/>
              </a:rPr>
              <a:t>with minimal concern about ‘fake news’, underscores</a:t>
            </a:r>
            <a:endParaRPr/>
          </a:p>
          <a:p>
            <a:pPr marL="0" marR="0" lvl="0" indent="0" algn="l" rtl="0">
              <a:lnSpc>
                <a:spcPct val="140016"/>
              </a:lnSpc>
              <a:spcBef>
                <a:spcPts val="0"/>
              </a:spcBef>
              <a:spcAft>
                <a:spcPts val="0"/>
              </a:spcAft>
              <a:buNone/>
            </a:pPr>
            <a:r>
              <a:rPr lang="en-US" sz="2499">
                <a:solidFill>
                  <a:srgbClr val="000000"/>
                </a:solidFill>
                <a:latin typeface="Inter"/>
                <a:ea typeface="Inter"/>
                <a:cs typeface="Inter"/>
                <a:sym typeface="Inter"/>
              </a:rPr>
              <a:t>the importance of  fostering a robust media</a:t>
            </a:r>
            <a:endParaRPr/>
          </a:p>
          <a:p>
            <a:pPr marL="0" marR="0" lvl="0" indent="0" algn="l" rtl="0">
              <a:lnSpc>
                <a:spcPct val="140016"/>
              </a:lnSpc>
              <a:spcBef>
                <a:spcPts val="0"/>
              </a:spcBef>
              <a:spcAft>
                <a:spcPts val="0"/>
              </a:spcAft>
              <a:buNone/>
            </a:pPr>
            <a:r>
              <a:rPr lang="en-US" sz="2499">
                <a:solidFill>
                  <a:srgbClr val="000000"/>
                </a:solidFill>
                <a:latin typeface="Inter"/>
                <a:ea typeface="Inter"/>
                <a:cs typeface="Inter"/>
                <a:sym typeface="Inter"/>
              </a:rPr>
              <a:t>landscape that prioritizes quality journalism and</a:t>
            </a:r>
            <a:endParaRPr/>
          </a:p>
          <a:p>
            <a:pPr marL="0" marR="0" lvl="0" indent="0" algn="l" rtl="0">
              <a:lnSpc>
                <a:spcPct val="140016"/>
              </a:lnSpc>
              <a:spcBef>
                <a:spcPts val="0"/>
              </a:spcBef>
              <a:spcAft>
                <a:spcPts val="0"/>
              </a:spcAft>
              <a:buNone/>
            </a:pPr>
            <a:r>
              <a:rPr lang="en-US" sz="2499">
                <a:solidFill>
                  <a:srgbClr val="000000"/>
                </a:solidFill>
                <a:latin typeface="Inter"/>
                <a:ea typeface="Inter"/>
                <a:cs typeface="Inter"/>
                <a:sym typeface="Inter"/>
              </a:rPr>
              <a:t>fact-checking initiatives.</a:t>
            </a:r>
            <a:endParaRPr/>
          </a:p>
        </p:txBody>
      </p:sp>
      <p:sp>
        <p:nvSpPr>
          <p:cNvPr id="335" name="Google Shape;335;p16"/>
          <p:cNvSpPr txBox="1"/>
          <p:nvPr/>
        </p:nvSpPr>
        <p:spPr>
          <a:xfrm>
            <a:off x="1028700" y="981075"/>
            <a:ext cx="2386370" cy="422275"/>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99">
                <a:solidFill>
                  <a:srgbClr val="000000"/>
                </a:solidFill>
                <a:latin typeface="Inter"/>
                <a:ea typeface="Inter"/>
                <a:cs typeface="Inter"/>
                <a:sym typeface="Inter"/>
              </a:rPr>
              <a:t>Country reports</a:t>
            </a:r>
            <a:endParaRPr/>
          </a:p>
        </p:txBody>
      </p:sp>
      <p:sp>
        <p:nvSpPr>
          <p:cNvPr id="336" name="Google Shape;336;p16"/>
          <p:cNvSpPr txBox="1"/>
          <p:nvPr/>
        </p:nvSpPr>
        <p:spPr>
          <a:xfrm>
            <a:off x="1014770" y="1403350"/>
            <a:ext cx="2566630" cy="49968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000" b="1">
                <a:solidFill>
                  <a:srgbClr val="000000"/>
                </a:solidFill>
                <a:latin typeface="Literata"/>
                <a:ea typeface="Literata"/>
                <a:cs typeface="Literata"/>
                <a:sym typeface="Literata"/>
              </a:rPr>
              <a:t>Netherlands</a:t>
            </a:r>
            <a:endParaRPr/>
          </a:p>
        </p:txBody>
      </p:sp>
      <p:sp>
        <p:nvSpPr>
          <p:cNvPr id="337" name="Google Shape;337;p16"/>
          <p:cNvSpPr/>
          <p:nvPr/>
        </p:nvSpPr>
        <p:spPr>
          <a:xfrm>
            <a:off x="16744950" y="514350"/>
            <a:ext cx="1028700" cy="1028700"/>
          </a:xfrm>
          <a:custGeom>
            <a:avLst/>
            <a:gdLst/>
            <a:ahLst/>
            <a:cxnLst/>
            <a:rect l="l" t="t" r="r" b="b"/>
            <a:pathLst>
              <a:path w="1028700" h="1028700" extrusionOk="0">
                <a:moveTo>
                  <a:pt x="0" y="0"/>
                </a:moveTo>
                <a:lnTo>
                  <a:pt x="1028700" y="0"/>
                </a:lnTo>
                <a:lnTo>
                  <a:pt x="1028700" y="1028700"/>
                </a:lnTo>
                <a:lnTo>
                  <a:pt x="0" y="10287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850B8"/>
        </a:solidFill>
        <a:effectLst/>
      </p:bgPr>
    </p:bg>
    <p:spTree>
      <p:nvGrpSpPr>
        <p:cNvPr id="1" name="Shape 341"/>
        <p:cNvGrpSpPr/>
        <p:nvPr/>
      </p:nvGrpSpPr>
      <p:grpSpPr>
        <a:xfrm>
          <a:off x="0" y="0"/>
          <a:ext cx="0" cy="0"/>
          <a:chOff x="0" y="0"/>
          <a:chExt cx="0" cy="0"/>
        </a:xfrm>
      </p:grpSpPr>
      <p:sp>
        <p:nvSpPr>
          <p:cNvPr id="342" name="Google Shape;342;p17"/>
          <p:cNvSpPr/>
          <p:nvPr/>
        </p:nvSpPr>
        <p:spPr>
          <a:xfrm>
            <a:off x="-2269104" y="-1947387"/>
            <a:ext cx="13419535" cy="13419535"/>
          </a:xfrm>
          <a:custGeom>
            <a:avLst/>
            <a:gdLst/>
            <a:ahLst/>
            <a:cxnLst/>
            <a:rect l="l" t="t" r="r" b="b"/>
            <a:pathLst>
              <a:path w="13419535" h="13419535" extrusionOk="0">
                <a:moveTo>
                  <a:pt x="0" y="0"/>
                </a:moveTo>
                <a:lnTo>
                  <a:pt x="13419535" y="0"/>
                </a:lnTo>
                <a:lnTo>
                  <a:pt x="13419535" y="13419535"/>
                </a:lnTo>
                <a:lnTo>
                  <a:pt x="0" y="13419535"/>
                </a:lnTo>
                <a:lnTo>
                  <a:pt x="0" y="0"/>
                </a:lnTo>
                <a:close/>
              </a:path>
            </a:pathLst>
          </a:custGeom>
          <a:blipFill rotWithShape="1">
            <a:blip r:embed="rId3">
              <a:alphaModFix amt="70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43" name="Google Shape;343;p17"/>
          <p:cNvGrpSpPr/>
          <p:nvPr/>
        </p:nvGrpSpPr>
        <p:grpSpPr>
          <a:xfrm>
            <a:off x="7139992" y="4220857"/>
            <a:ext cx="5636746" cy="2460004"/>
            <a:chOff x="0" y="-47625"/>
            <a:chExt cx="1484575" cy="647902"/>
          </a:xfrm>
        </p:grpSpPr>
        <p:sp>
          <p:nvSpPr>
            <p:cNvPr id="344" name="Google Shape;344;p17"/>
            <p:cNvSpPr/>
            <p:nvPr/>
          </p:nvSpPr>
          <p:spPr>
            <a:xfrm>
              <a:off x="0" y="0"/>
              <a:ext cx="1484575" cy="600277"/>
            </a:xfrm>
            <a:custGeom>
              <a:avLst/>
              <a:gdLst/>
              <a:ahLst/>
              <a:cxnLst/>
              <a:rect l="l" t="t" r="r" b="b"/>
              <a:pathLst>
                <a:path w="1484575" h="600277" extrusionOk="0">
                  <a:moveTo>
                    <a:pt x="0" y="0"/>
                  </a:moveTo>
                  <a:lnTo>
                    <a:pt x="1484575" y="0"/>
                  </a:lnTo>
                  <a:lnTo>
                    <a:pt x="1484575" y="600277"/>
                  </a:lnTo>
                  <a:lnTo>
                    <a:pt x="0" y="600277"/>
                  </a:lnTo>
                  <a:close/>
                </a:path>
              </a:pathLst>
            </a:custGeom>
            <a:solidFill>
              <a:srgbClr val="1850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17"/>
            <p:cNvSpPr txBox="1"/>
            <p:nvPr/>
          </p:nvSpPr>
          <p:spPr>
            <a:xfrm>
              <a:off x="0" y="-47625"/>
              <a:ext cx="1484575" cy="647902"/>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None/>
              </a:pPr>
              <a:endParaRPr sz="1800">
                <a:solidFill>
                  <a:schemeClr val="dk1"/>
                </a:solidFill>
                <a:latin typeface="Calibri"/>
                <a:ea typeface="Calibri"/>
                <a:cs typeface="Calibri"/>
                <a:sym typeface="Calibri"/>
              </a:endParaRPr>
            </a:p>
          </p:txBody>
        </p:sp>
      </p:grpSp>
      <p:sp>
        <p:nvSpPr>
          <p:cNvPr id="346" name="Google Shape;346;p17"/>
          <p:cNvSpPr txBox="1"/>
          <p:nvPr/>
        </p:nvSpPr>
        <p:spPr>
          <a:xfrm>
            <a:off x="6027718" y="4519688"/>
            <a:ext cx="6232565" cy="125285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7299" b="1">
                <a:solidFill>
                  <a:srgbClr val="FFFFFF"/>
                </a:solidFill>
                <a:latin typeface="Literata"/>
                <a:ea typeface="Literata"/>
                <a:cs typeface="Literata"/>
                <a:sym typeface="Literata"/>
              </a:rPr>
              <a:t>Thank you all</a:t>
            </a:r>
            <a:endParaRPr/>
          </a:p>
        </p:txBody>
      </p:sp>
      <p:sp>
        <p:nvSpPr>
          <p:cNvPr id="347" name="Google Shape;347;p17"/>
          <p:cNvSpPr txBox="1"/>
          <p:nvPr/>
        </p:nvSpPr>
        <p:spPr>
          <a:xfrm>
            <a:off x="6880324" y="5791593"/>
            <a:ext cx="4527352" cy="422275"/>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99">
                <a:solidFill>
                  <a:srgbClr val="FFFFFF"/>
                </a:solidFill>
                <a:latin typeface="Inter"/>
                <a:ea typeface="Inter"/>
                <a:cs typeface="Inter"/>
                <a:sym typeface="Inter"/>
              </a:rPr>
              <a:t>for your support and attention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grpSp>
        <p:nvGrpSpPr>
          <p:cNvPr id="97" name="Google Shape;97;p2"/>
          <p:cNvGrpSpPr/>
          <p:nvPr/>
        </p:nvGrpSpPr>
        <p:grpSpPr>
          <a:xfrm>
            <a:off x="7535067" y="4962674"/>
            <a:ext cx="10752933" cy="5324326"/>
            <a:chOff x="0" y="-47625"/>
            <a:chExt cx="2832048" cy="1402292"/>
          </a:xfrm>
        </p:grpSpPr>
        <p:sp>
          <p:nvSpPr>
            <p:cNvPr id="98" name="Google Shape;98;p2"/>
            <p:cNvSpPr/>
            <p:nvPr/>
          </p:nvSpPr>
          <p:spPr>
            <a:xfrm>
              <a:off x="0" y="0"/>
              <a:ext cx="2832048" cy="1354667"/>
            </a:xfrm>
            <a:custGeom>
              <a:avLst/>
              <a:gdLst/>
              <a:ahLst/>
              <a:cxnLst/>
              <a:rect l="l" t="t" r="r" b="b"/>
              <a:pathLst>
                <a:path w="2832048" h="1354667" extrusionOk="0">
                  <a:moveTo>
                    <a:pt x="0" y="0"/>
                  </a:moveTo>
                  <a:lnTo>
                    <a:pt x="2832048" y="0"/>
                  </a:lnTo>
                  <a:lnTo>
                    <a:pt x="2832048" y="1354667"/>
                  </a:lnTo>
                  <a:lnTo>
                    <a:pt x="0" y="1354667"/>
                  </a:lnTo>
                  <a:close/>
                </a:path>
              </a:pathLst>
            </a:custGeom>
            <a:solidFill>
              <a:srgbClr val="FEBA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2"/>
            <p:cNvSpPr txBox="1"/>
            <p:nvPr/>
          </p:nvSpPr>
          <p:spPr>
            <a:xfrm>
              <a:off x="0" y="-47625"/>
              <a:ext cx="2832048" cy="1402292"/>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0" name="Google Shape;100;p2"/>
          <p:cNvGrpSpPr/>
          <p:nvPr/>
        </p:nvGrpSpPr>
        <p:grpSpPr>
          <a:xfrm>
            <a:off x="7535067" y="-180826"/>
            <a:ext cx="10752933" cy="5324326"/>
            <a:chOff x="0" y="-47625"/>
            <a:chExt cx="2832048" cy="1402292"/>
          </a:xfrm>
        </p:grpSpPr>
        <p:sp>
          <p:nvSpPr>
            <p:cNvPr id="101" name="Google Shape;101;p2"/>
            <p:cNvSpPr/>
            <p:nvPr/>
          </p:nvSpPr>
          <p:spPr>
            <a:xfrm>
              <a:off x="0" y="0"/>
              <a:ext cx="2832048" cy="1354667"/>
            </a:xfrm>
            <a:custGeom>
              <a:avLst/>
              <a:gdLst/>
              <a:ahLst/>
              <a:cxnLst/>
              <a:rect l="l" t="t" r="r" b="b"/>
              <a:pathLst>
                <a:path w="2832048" h="1354667" extrusionOk="0">
                  <a:moveTo>
                    <a:pt x="0" y="0"/>
                  </a:moveTo>
                  <a:lnTo>
                    <a:pt x="2832048" y="0"/>
                  </a:lnTo>
                  <a:lnTo>
                    <a:pt x="2832048" y="1354667"/>
                  </a:lnTo>
                  <a:lnTo>
                    <a:pt x="0" y="1354667"/>
                  </a:lnTo>
                  <a:close/>
                </a:path>
              </a:pathLst>
            </a:custGeom>
            <a:solidFill>
              <a:srgbClr val="1850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2"/>
            <p:cNvSpPr txBox="1"/>
            <p:nvPr/>
          </p:nvSpPr>
          <p:spPr>
            <a:xfrm>
              <a:off x="0" y="-47625"/>
              <a:ext cx="2832048" cy="1402292"/>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03" name="Google Shape;103;p2"/>
          <p:cNvCxnSpPr/>
          <p:nvPr/>
        </p:nvCxnSpPr>
        <p:spPr>
          <a:xfrm rot="10800000" flipH="1">
            <a:off x="1289523" y="5621681"/>
            <a:ext cx="4971641" cy="15114"/>
          </a:xfrm>
          <a:prstGeom prst="straightConnector1">
            <a:avLst/>
          </a:prstGeom>
          <a:noFill/>
          <a:ln w="28575" cap="flat" cmpd="sng">
            <a:solidFill>
              <a:srgbClr val="1850B8"/>
            </a:solidFill>
            <a:prstDash val="solid"/>
            <a:round/>
            <a:headEnd type="none" w="sm" len="sm"/>
            <a:tailEnd type="none" w="sm" len="sm"/>
          </a:ln>
        </p:spPr>
      </p:cxnSp>
      <p:cxnSp>
        <p:nvCxnSpPr>
          <p:cNvPr id="104" name="Google Shape;104;p2"/>
          <p:cNvCxnSpPr/>
          <p:nvPr/>
        </p:nvCxnSpPr>
        <p:spPr>
          <a:xfrm rot="10800000" flipH="1">
            <a:off x="1289500" y="5538557"/>
            <a:ext cx="4971641" cy="15114"/>
          </a:xfrm>
          <a:prstGeom prst="straightConnector1">
            <a:avLst/>
          </a:prstGeom>
          <a:noFill/>
          <a:ln w="28575" cap="flat" cmpd="sng">
            <a:solidFill>
              <a:srgbClr val="FEBA47"/>
            </a:solidFill>
            <a:prstDash val="solid"/>
            <a:round/>
            <a:headEnd type="none" w="sm" len="sm"/>
            <a:tailEnd type="none" w="sm" len="sm"/>
          </a:ln>
        </p:spPr>
      </p:cxnSp>
      <p:sp>
        <p:nvSpPr>
          <p:cNvPr id="105" name="Google Shape;105;p2"/>
          <p:cNvSpPr txBox="1"/>
          <p:nvPr/>
        </p:nvSpPr>
        <p:spPr>
          <a:xfrm>
            <a:off x="11574060" y="1241425"/>
            <a:ext cx="5898682" cy="2656176"/>
          </a:xfrm>
          <a:prstGeom prst="rect">
            <a:avLst/>
          </a:prstGeom>
          <a:noFill/>
          <a:ln>
            <a:noFill/>
          </a:ln>
        </p:spPr>
        <p:txBody>
          <a:bodyPr spcFirstLastPara="1" wrap="square" lIns="0" tIns="0" rIns="0" bIns="0" anchor="t" anchorCtr="0">
            <a:spAutoFit/>
          </a:bodyPr>
          <a:lstStyle/>
          <a:p>
            <a:pPr marL="0" marR="0" lvl="0" indent="0" algn="just" rtl="0">
              <a:lnSpc>
                <a:spcPct val="140016"/>
              </a:lnSpc>
              <a:spcBef>
                <a:spcPts val="0"/>
              </a:spcBef>
              <a:spcAft>
                <a:spcPts val="0"/>
              </a:spcAft>
              <a:buNone/>
            </a:pPr>
            <a:r>
              <a:rPr lang="en-US" sz="2499">
                <a:solidFill>
                  <a:srgbClr val="FFFFFF"/>
                </a:solidFill>
                <a:latin typeface="Inter"/>
                <a:ea typeface="Inter"/>
                <a:cs typeface="Inter"/>
                <a:sym typeface="Inter"/>
              </a:rPr>
              <a:t>It is a foundation representing the journalistic profession in Belgium and will implement a course focusing mainly on strategies to cope with the problem of fake news, transferring the appropriate tools and analytical skills.</a:t>
            </a:r>
            <a:endParaRPr/>
          </a:p>
        </p:txBody>
      </p:sp>
      <p:sp>
        <p:nvSpPr>
          <p:cNvPr id="106" name="Google Shape;106;p2"/>
          <p:cNvSpPr/>
          <p:nvPr/>
        </p:nvSpPr>
        <p:spPr>
          <a:xfrm>
            <a:off x="16851671" y="194539"/>
            <a:ext cx="1028700" cy="1028700"/>
          </a:xfrm>
          <a:custGeom>
            <a:avLst/>
            <a:gdLst/>
            <a:ahLst/>
            <a:cxnLst/>
            <a:rect l="l" t="t" r="r" b="b"/>
            <a:pathLst>
              <a:path w="1028700" h="1028700" extrusionOk="0">
                <a:moveTo>
                  <a:pt x="0" y="0"/>
                </a:moveTo>
                <a:lnTo>
                  <a:pt x="1028700" y="0"/>
                </a:lnTo>
                <a:lnTo>
                  <a:pt x="1028700" y="1028700"/>
                </a:lnTo>
                <a:lnTo>
                  <a:pt x="0" y="10287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7" name="Google Shape;107;p2"/>
          <p:cNvGrpSpPr/>
          <p:nvPr/>
        </p:nvGrpSpPr>
        <p:grpSpPr>
          <a:xfrm>
            <a:off x="7535067" y="4355987"/>
            <a:ext cx="1511075" cy="1511075"/>
            <a:chOff x="0" y="0"/>
            <a:chExt cx="812800" cy="812800"/>
          </a:xfrm>
        </p:grpSpPr>
        <p:sp>
          <p:nvSpPr>
            <p:cNvPr id="108" name="Google Shape;108;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BA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0" name="Google Shape;110;p2"/>
          <p:cNvGrpSpPr/>
          <p:nvPr/>
        </p:nvGrpSpPr>
        <p:grpSpPr>
          <a:xfrm>
            <a:off x="9046142" y="4355987"/>
            <a:ext cx="1511075" cy="1511075"/>
            <a:chOff x="0" y="0"/>
            <a:chExt cx="812800" cy="812800"/>
          </a:xfrm>
        </p:grpSpPr>
        <p:sp>
          <p:nvSpPr>
            <p:cNvPr id="111" name="Google Shape;111;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50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None/>
              </a:pPr>
              <a:endParaRPr sz="1800">
                <a:solidFill>
                  <a:schemeClr val="dk1"/>
                </a:solidFill>
                <a:latin typeface="Calibri"/>
                <a:ea typeface="Calibri"/>
                <a:cs typeface="Calibri"/>
                <a:sym typeface="Calibri"/>
              </a:endParaRPr>
            </a:p>
          </p:txBody>
        </p:sp>
      </p:grpSp>
      <p:sp>
        <p:nvSpPr>
          <p:cNvPr id="113" name="Google Shape;113;p2"/>
          <p:cNvSpPr txBox="1"/>
          <p:nvPr/>
        </p:nvSpPr>
        <p:spPr>
          <a:xfrm>
            <a:off x="9144000" y="1257300"/>
            <a:ext cx="1271553" cy="5143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000" b="1">
                <a:solidFill>
                  <a:srgbClr val="FFFFFF"/>
                </a:solidFill>
                <a:latin typeface="Literata"/>
                <a:ea typeface="Literata"/>
                <a:cs typeface="Literata"/>
                <a:sym typeface="Literata"/>
              </a:rPr>
              <a:t>FPPJ</a:t>
            </a:r>
            <a:endParaRPr/>
          </a:p>
        </p:txBody>
      </p:sp>
      <p:sp>
        <p:nvSpPr>
          <p:cNvPr id="114" name="Google Shape;114;p2"/>
          <p:cNvSpPr txBox="1"/>
          <p:nvPr/>
        </p:nvSpPr>
        <p:spPr>
          <a:xfrm>
            <a:off x="11574060" y="6165850"/>
            <a:ext cx="5898682" cy="3105017"/>
          </a:xfrm>
          <a:prstGeom prst="rect">
            <a:avLst/>
          </a:prstGeom>
          <a:noFill/>
          <a:ln>
            <a:noFill/>
          </a:ln>
        </p:spPr>
        <p:txBody>
          <a:bodyPr spcFirstLastPara="1" wrap="square" lIns="0" tIns="0" rIns="0" bIns="0" anchor="t" anchorCtr="0">
            <a:spAutoFit/>
          </a:bodyPr>
          <a:lstStyle/>
          <a:p>
            <a:pPr marL="0" marR="0" lvl="0" indent="0" algn="just" rtl="0">
              <a:lnSpc>
                <a:spcPct val="140016"/>
              </a:lnSpc>
              <a:spcBef>
                <a:spcPts val="0"/>
              </a:spcBef>
              <a:spcAft>
                <a:spcPts val="0"/>
              </a:spcAft>
              <a:buNone/>
            </a:pPr>
            <a:r>
              <a:rPr lang="en-US" sz="2499">
                <a:solidFill>
                  <a:srgbClr val="000000"/>
                </a:solidFill>
                <a:latin typeface="Inter"/>
                <a:ea typeface="Inter"/>
                <a:cs typeface="Inter"/>
                <a:sym typeface="Inter"/>
              </a:rPr>
              <a:t>It is an institution dedicated to education and research. It will focus more on developing a transversal training pathway, embracing different subject areas (IT, law, sociology, communication and mass media studies, psychology, ethics).</a:t>
            </a:r>
            <a:endParaRPr/>
          </a:p>
        </p:txBody>
      </p:sp>
      <p:sp>
        <p:nvSpPr>
          <p:cNvPr id="115" name="Google Shape;115;p2"/>
          <p:cNvSpPr txBox="1"/>
          <p:nvPr/>
        </p:nvSpPr>
        <p:spPr>
          <a:xfrm>
            <a:off x="8317165" y="6156325"/>
            <a:ext cx="2960435" cy="10477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000" b="1">
                <a:solidFill>
                  <a:srgbClr val="000000"/>
                </a:solidFill>
                <a:latin typeface="Literata"/>
                <a:ea typeface="Literata"/>
                <a:cs typeface="Literata"/>
                <a:sym typeface="Literata"/>
              </a:rPr>
              <a:t>The University</a:t>
            </a:r>
            <a:endParaRPr/>
          </a:p>
          <a:p>
            <a:pPr marL="0" marR="0" lvl="0" indent="0" algn="l" rtl="0">
              <a:lnSpc>
                <a:spcPct val="140000"/>
              </a:lnSpc>
              <a:spcBef>
                <a:spcPts val="0"/>
              </a:spcBef>
              <a:spcAft>
                <a:spcPts val="0"/>
              </a:spcAft>
              <a:buNone/>
            </a:pPr>
            <a:r>
              <a:rPr lang="en-US" sz="3000" b="1">
                <a:solidFill>
                  <a:srgbClr val="000000"/>
                </a:solidFill>
                <a:latin typeface="Literata"/>
                <a:ea typeface="Literata"/>
                <a:cs typeface="Literata"/>
                <a:sym typeface="Literata"/>
              </a:rPr>
              <a:t>of Macerata</a:t>
            </a:r>
            <a:endParaRPr/>
          </a:p>
        </p:txBody>
      </p:sp>
      <p:sp>
        <p:nvSpPr>
          <p:cNvPr id="116" name="Google Shape;116;p2"/>
          <p:cNvSpPr txBox="1"/>
          <p:nvPr/>
        </p:nvSpPr>
        <p:spPr>
          <a:xfrm>
            <a:off x="1289479" y="4521618"/>
            <a:ext cx="4971730" cy="1065514"/>
          </a:xfrm>
          <a:prstGeom prst="rect">
            <a:avLst/>
          </a:prstGeom>
          <a:noFill/>
          <a:ln>
            <a:noFill/>
          </a:ln>
        </p:spPr>
        <p:txBody>
          <a:bodyPr spcFirstLastPara="1" wrap="square" lIns="0" tIns="0" rIns="0" bIns="0" anchor="t" anchorCtr="0">
            <a:spAutoFit/>
          </a:bodyPr>
          <a:lstStyle/>
          <a:p>
            <a:pPr marL="0" marR="0" lvl="0" indent="0" algn="ctr" rtl="0">
              <a:lnSpc>
                <a:spcPct val="140015"/>
              </a:lnSpc>
              <a:spcBef>
                <a:spcPts val="0"/>
              </a:spcBef>
              <a:spcAft>
                <a:spcPts val="0"/>
              </a:spcAft>
              <a:buNone/>
            </a:pPr>
            <a:r>
              <a:rPr lang="en-US" sz="6255">
                <a:solidFill>
                  <a:srgbClr val="000000"/>
                </a:solidFill>
                <a:latin typeface="Literata"/>
                <a:ea typeface="Literata"/>
                <a:cs typeface="Literata"/>
                <a:sym typeface="Literata"/>
              </a:rPr>
              <a:t>The partners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850B8"/>
        </a:solidFill>
        <a:effectLst/>
      </p:bgPr>
    </p:bg>
    <p:spTree>
      <p:nvGrpSpPr>
        <p:cNvPr id="1" name="Shape 121"/>
        <p:cNvGrpSpPr/>
        <p:nvPr/>
      </p:nvGrpSpPr>
      <p:grpSpPr>
        <a:xfrm>
          <a:off x="0" y="0"/>
          <a:ext cx="0" cy="0"/>
          <a:chOff x="0" y="0"/>
          <a:chExt cx="0" cy="0"/>
        </a:xfrm>
      </p:grpSpPr>
      <p:grpSp>
        <p:nvGrpSpPr>
          <p:cNvPr id="122" name="Google Shape;122;p3"/>
          <p:cNvGrpSpPr/>
          <p:nvPr/>
        </p:nvGrpSpPr>
        <p:grpSpPr>
          <a:xfrm>
            <a:off x="9343361" y="-129060"/>
            <a:ext cx="10287000" cy="10287000"/>
            <a:chOff x="18743" y="1806"/>
            <a:chExt cx="812800" cy="812800"/>
          </a:xfrm>
        </p:grpSpPr>
        <p:sp>
          <p:nvSpPr>
            <p:cNvPr id="123" name="Google Shape;123;p3"/>
            <p:cNvSpPr/>
            <p:nvPr/>
          </p:nvSpPr>
          <p:spPr>
            <a:xfrm>
              <a:off x="18743" y="1806"/>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5" name="Google Shape;125;p3"/>
          <p:cNvGrpSpPr/>
          <p:nvPr/>
        </p:nvGrpSpPr>
        <p:grpSpPr>
          <a:xfrm>
            <a:off x="9583042" y="8493450"/>
            <a:ext cx="5602037" cy="5602037"/>
            <a:chOff x="0" y="0"/>
            <a:chExt cx="812800" cy="812800"/>
          </a:xfrm>
        </p:grpSpPr>
        <p:sp>
          <p:nvSpPr>
            <p:cNvPr id="126" name="Google Shape;126;p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None/>
              </a:pPr>
              <a:endParaRPr sz="1800">
                <a:solidFill>
                  <a:schemeClr val="dk1"/>
                </a:solidFill>
                <a:latin typeface="Calibri"/>
                <a:ea typeface="Calibri"/>
                <a:cs typeface="Calibri"/>
                <a:sym typeface="Calibri"/>
              </a:endParaRPr>
            </a:p>
          </p:txBody>
        </p:sp>
      </p:grpSp>
      <p:sp>
        <p:nvSpPr>
          <p:cNvPr id="128" name="Google Shape;128;p3"/>
          <p:cNvSpPr txBox="1"/>
          <p:nvPr/>
        </p:nvSpPr>
        <p:spPr>
          <a:xfrm>
            <a:off x="806160" y="4165282"/>
            <a:ext cx="8907070" cy="188976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a:solidFill>
                  <a:srgbClr val="FFFFFF"/>
                </a:solidFill>
                <a:latin typeface="Literata"/>
                <a:ea typeface="Literata"/>
                <a:cs typeface="Literata"/>
                <a:sym typeface="Literata"/>
              </a:rPr>
              <a:t>Creating upskilling pathways, improving accessibility and increasing take-up of adult education</a:t>
            </a:r>
            <a:endParaRPr/>
          </a:p>
        </p:txBody>
      </p:sp>
      <p:sp>
        <p:nvSpPr>
          <p:cNvPr id="129" name="Google Shape;129;p3"/>
          <p:cNvSpPr/>
          <p:nvPr/>
        </p:nvSpPr>
        <p:spPr>
          <a:xfrm>
            <a:off x="16744950" y="514350"/>
            <a:ext cx="1028700" cy="1028700"/>
          </a:xfrm>
          <a:custGeom>
            <a:avLst/>
            <a:gdLst/>
            <a:ahLst/>
            <a:cxnLst/>
            <a:rect l="l" t="t" r="r" b="b"/>
            <a:pathLst>
              <a:path w="1028700" h="1028700" extrusionOk="0">
                <a:moveTo>
                  <a:pt x="0" y="0"/>
                </a:moveTo>
                <a:lnTo>
                  <a:pt x="1028700" y="0"/>
                </a:lnTo>
                <a:lnTo>
                  <a:pt x="1028700" y="1028700"/>
                </a:lnTo>
                <a:lnTo>
                  <a:pt x="0" y="10287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0" name="Google Shape;130;p3"/>
          <p:cNvGrpSpPr/>
          <p:nvPr/>
        </p:nvGrpSpPr>
        <p:grpSpPr>
          <a:xfrm>
            <a:off x="-348673" y="10287000"/>
            <a:ext cx="1159162" cy="1159162"/>
            <a:chOff x="0" y="0"/>
            <a:chExt cx="812800" cy="812800"/>
          </a:xfrm>
        </p:grpSpPr>
        <p:sp>
          <p:nvSpPr>
            <p:cNvPr id="131" name="Google Shape;131;p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3"/>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33" name="Google Shape;133;p3"/>
          <p:cNvCxnSpPr/>
          <p:nvPr/>
        </p:nvCxnSpPr>
        <p:spPr>
          <a:xfrm>
            <a:off x="457200" y="4231957"/>
            <a:ext cx="0" cy="1823085"/>
          </a:xfrm>
          <a:prstGeom prst="straightConnector1">
            <a:avLst/>
          </a:prstGeom>
          <a:noFill/>
          <a:ln w="76200" cap="flat" cmpd="sng">
            <a:solidFill>
              <a:srgbClr val="FEBA47"/>
            </a:solidFill>
            <a:prstDash val="solid"/>
            <a:round/>
            <a:headEnd type="none" w="sm" len="sm"/>
            <a:tailEnd type="none" w="sm" len="sm"/>
          </a:ln>
        </p:spPr>
      </p:cxnSp>
      <p:sp>
        <p:nvSpPr>
          <p:cNvPr id="134" name="Google Shape;134;p3"/>
          <p:cNvSpPr txBox="1"/>
          <p:nvPr/>
        </p:nvSpPr>
        <p:spPr>
          <a:xfrm>
            <a:off x="517477" y="2803892"/>
            <a:ext cx="8404374" cy="125271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7305" b="1">
                <a:solidFill>
                  <a:srgbClr val="FFFFFF"/>
                </a:solidFill>
                <a:latin typeface="Literata"/>
                <a:ea typeface="Literata"/>
                <a:cs typeface="Literata"/>
                <a:sym typeface="Literata"/>
              </a:rPr>
              <a:t>General Objective</a:t>
            </a:r>
            <a:endParaRPr/>
          </a:p>
        </p:txBody>
      </p:sp>
      <p:sp>
        <p:nvSpPr>
          <p:cNvPr id="135" name="Google Shape;135;p3"/>
          <p:cNvSpPr txBox="1"/>
          <p:nvPr/>
        </p:nvSpPr>
        <p:spPr>
          <a:xfrm>
            <a:off x="9605975" y="1543050"/>
            <a:ext cx="8404374" cy="7623434"/>
          </a:xfrm>
          <a:prstGeom prst="rect">
            <a:avLst/>
          </a:prstGeom>
          <a:noFill/>
          <a:ln>
            <a:noFill/>
          </a:ln>
        </p:spPr>
        <p:txBody>
          <a:bodyPr spcFirstLastPara="1" wrap="square" lIns="0" tIns="0" rIns="0" bIns="0" anchor="t" anchorCtr="0">
            <a:spAutoFit/>
          </a:bodyPr>
          <a:lstStyle/>
          <a:p>
            <a:pPr marL="0" marR="0" lvl="0" indent="0" algn="ctr" rtl="0">
              <a:lnSpc>
                <a:spcPct val="255675"/>
              </a:lnSpc>
              <a:spcBef>
                <a:spcPts val="0"/>
              </a:spcBef>
              <a:spcAft>
                <a:spcPts val="0"/>
              </a:spcAft>
              <a:buNone/>
            </a:pPr>
            <a:r>
              <a:rPr lang="en-US" sz="4000" b="1">
                <a:solidFill>
                  <a:schemeClr val="dk2"/>
                </a:solidFill>
                <a:latin typeface="Literata"/>
                <a:ea typeface="Literata"/>
                <a:cs typeface="Literata"/>
                <a:sym typeface="Literata"/>
              </a:rPr>
              <a:t>Erasmus+</a:t>
            </a:r>
            <a:endParaRPr/>
          </a:p>
          <a:p>
            <a:pPr marL="0" marR="0" lvl="0" indent="0" algn="ctr" rtl="0">
              <a:lnSpc>
                <a:spcPct val="255675"/>
              </a:lnSpc>
              <a:spcBef>
                <a:spcPts val="0"/>
              </a:spcBef>
              <a:spcAft>
                <a:spcPts val="0"/>
              </a:spcAft>
              <a:buNone/>
            </a:pPr>
            <a:r>
              <a:rPr lang="en-US" sz="4000" b="1">
                <a:solidFill>
                  <a:schemeClr val="dk2"/>
                </a:solidFill>
                <a:latin typeface="Literata"/>
                <a:ea typeface="Literata"/>
                <a:cs typeface="Literata"/>
                <a:sym typeface="Literata"/>
              </a:rPr>
              <a:t>Small-scale partnerships in adult education - KA210-ADU</a:t>
            </a:r>
            <a:endParaRPr/>
          </a:p>
          <a:p>
            <a:pPr marL="0" marR="0" lvl="0" indent="0" algn="ctr" rtl="0">
              <a:lnSpc>
                <a:spcPct val="255675"/>
              </a:lnSpc>
              <a:spcBef>
                <a:spcPts val="0"/>
              </a:spcBef>
              <a:spcAft>
                <a:spcPts val="0"/>
              </a:spcAft>
              <a:buNone/>
            </a:pPr>
            <a:r>
              <a:rPr lang="en-US" sz="4000" b="1">
                <a:solidFill>
                  <a:schemeClr val="dk2"/>
                </a:solidFill>
                <a:latin typeface="Literata"/>
                <a:ea typeface="Literata"/>
                <a:cs typeface="Literata"/>
                <a:sym typeface="Literata"/>
              </a:rPr>
              <a:t>12 months</a:t>
            </a:r>
            <a:endParaRPr/>
          </a:p>
          <a:p>
            <a:pPr marL="0" marR="0" lvl="0" indent="0" algn="ctr" rtl="0">
              <a:lnSpc>
                <a:spcPct val="255675"/>
              </a:lnSpc>
              <a:spcBef>
                <a:spcPts val="0"/>
              </a:spcBef>
              <a:spcAft>
                <a:spcPts val="0"/>
              </a:spcAft>
              <a:buNone/>
            </a:pPr>
            <a:r>
              <a:rPr lang="en-US" sz="4000" b="1">
                <a:solidFill>
                  <a:schemeClr val="dk2"/>
                </a:solidFill>
                <a:latin typeface="Literata"/>
                <a:ea typeface="Literata"/>
                <a:cs typeface="Literata"/>
                <a:sym typeface="Literata"/>
              </a:rPr>
              <a:t>60.000 €</a:t>
            </a:r>
            <a:endParaRPr/>
          </a:p>
          <a:p>
            <a:pPr marL="0" marR="0" lvl="0" indent="0" algn="ctr" rtl="0">
              <a:lnSpc>
                <a:spcPct val="255675"/>
              </a:lnSpc>
              <a:spcBef>
                <a:spcPts val="0"/>
              </a:spcBef>
              <a:spcAft>
                <a:spcPts val="0"/>
              </a:spcAft>
              <a:buNone/>
            </a:pPr>
            <a:endParaRPr sz="4000" b="1">
              <a:solidFill>
                <a:schemeClr val="dk1"/>
              </a:solidFill>
              <a:latin typeface="Literata"/>
              <a:ea typeface="Literata"/>
              <a:cs typeface="Literata"/>
              <a:sym typeface="Literat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850B8"/>
        </a:solidFill>
        <a:effectLst/>
      </p:bgPr>
    </p:bg>
    <p:spTree>
      <p:nvGrpSpPr>
        <p:cNvPr id="1" name="Shape 140"/>
        <p:cNvGrpSpPr/>
        <p:nvPr/>
      </p:nvGrpSpPr>
      <p:grpSpPr>
        <a:xfrm>
          <a:off x="0" y="0"/>
          <a:ext cx="0" cy="0"/>
          <a:chOff x="0" y="0"/>
          <a:chExt cx="0" cy="0"/>
        </a:xfrm>
      </p:grpSpPr>
      <p:grpSp>
        <p:nvGrpSpPr>
          <p:cNvPr id="141" name="Google Shape;141;p4"/>
          <p:cNvGrpSpPr/>
          <p:nvPr/>
        </p:nvGrpSpPr>
        <p:grpSpPr>
          <a:xfrm>
            <a:off x="16968398" y="-9258300"/>
            <a:ext cx="10287000" cy="10287000"/>
            <a:chOff x="0" y="0"/>
            <a:chExt cx="812800" cy="812800"/>
          </a:xfrm>
        </p:grpSpPr>
        <p:sp>
          <p:nvSpPr>
            <p:cNvPr id="142" name="Google Shape;142;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4" name="Google Shape;144;p4"/>
          <p:cNvGrpSpPr/>
          <p:nvPr/>
        </p:nvGrpSpPr>
        <p:grpSpPr>
          <a:xfrm>
            <a:off x="13276031" y="-554489"/>
            <a:ext cx="11395979" cy="11395979"/>
            <a:chOff x="0" y="0"/>
            <a:chExt cx="812800" cy="812800"/>
          </a:xfrm>
        </p:grpSpPr>
        <p:sp>
          <p:nvSpPr>
            <p:cNvPr id="145" name="Google Shape;145;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None/>
              </a:pPr>
              <a:endParaRPr sz="1800">
                <a:solidFill>
                  <a:schemeClr val="dk1"/>
                </a:solidFill>
                <a:latin typeface="Calibri"/>
                <a:ea typeface="Calibri"/>
                <a:cs typeface="Calibri"/>
                <a:sym typeface="Calibri"/>
              </a:endParaRPr>
            </a:p>
          </p:txBody>
        </p:sp>
      </p:grpSp>
      <p:sp>
        <p:nvSpPr>
          <p:cNvPr id="147" name="Google Shape;147;p4"/>
          <p:cNvSpPr/>
          <p:nvPr/>
        </p:nvSpPr>
        <p:spPr>
          <a:xfrm>
            <a:off x="16744950" y="514350"/>
            <a:ext cx="1028700" cy="1028700"/>
          </a:xfrm>
          <a:custGeom>
            <a:avLst/>
            <a:gdLst/>
            <a:ahLst/>
            <a:cxnLst/>
            <a:rect l="l" t="t" r="r" b="b"/>
            <a:pathLst>
              <a:path w="1028700" h="1028700" extrusionOk="0">
                <a:moveTo>
                  <a:pt x="0" y="0"/>
                </a:moveTo>
                <a:lnTo>
                  <a:pt x="1028700" y="0"/>
                </a:lnTo>
                <a:lnTo>
                  <a:pt x="1028700" y="1028700"/>
                </a:lnTo>
                <a:lnTo>
                  <a:pt x="0" y="10287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8" name="Google Shape;148;p4"/>
          <p:cNvGrpSpPr/>
          <p:nvPr/>
        </p:nvGrpSpPr>
        <p:grpSpPr>
          <a:xfrm>
            <a:off x="449119" y="8678719"/>
            <a:ext cx="1159162" cy="1159162"/>
            <a:chOff x="0" y="0"/>
            <a:chExt cx="812800" cy="812800"/>
          </a:xfrm>
        </p:grpSpPr>
        <p:sp>
          <p:nvSpPr>
            <p:cNvPr id="149" name="Google Shape;149;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Google Shape;150;p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None/>
              </a:pPr>
              <a:endParaRPr sz="1800">
                <a:solidFill>
                  <a:schemeClr val="dk1"/>
                </a:solidFill>
                <a:latin typeface="Calibri"/>
                <a:ea typeface="Calibri"/>
                <a:cs typeface="Calibri"/>
                <a:sym typeface="Calibri"/>
              </a:endParaRPr>
            </a:p>
          </p:txBody>
        </p:sp>
      </p:grpSp>
      <p:sp>
        <p:nvSpPr>
          <p:cNvPr id="151" name="Google Shape;151;p4"/>
          <p:cNvSpPr txBox="1"/>
          <p:nvPr/>
        </p:nvSpPr>
        <p:spPr>
          <a:xfrm>
            <a:off x="1028700" y="2950455"/>
            <a:ext cx="12247331" cy="5090160"/>
          </a:xfrm>
          <a:prstGeom prst="rect">
            <a:avLst/>
          </a:prstGeom>
          <a:noFill/>
          <a:ln>
            <a:noFill/>
          </a:ln>
        </p:spPr>
        <p:txBody>
          <a:bodyPr spcFirstLastPara="1" wrap="square" lIns="0" tIns="0" rIns="0" bIns="0" anchor="t" anchorCtr="0">
            <a:spAutoFit/>
          </a:bodyPr>
          <a:lstStyle/>
          <a:p>
            <a:pPr marL="777240" marR="0" lvl="1" indent="-388620" algn="l" rtl="0">
              <a:lnSpc>
                <a:spcPct val="140000"/>
              </a:lnSpc>
              <a:spcBef>
                <a:spcPts val="0"/>
              </a:spcBef>
              <a:spcAft>
                <a:spcPts val="0"/>
              </a:spcAft>
              <a:buClr>
                <a:srgbClr val="FFFFFF"/>
              </a:buClr>
              <a:buSzPts val="3600"/>
              <a:buFont typeface="Arial"/>
              <a:buChar char="•"/>
            </a:pPr>
            <a:r>
              <a:rPr lang="en-US" sz="3600" b="0" i="0" u="none" strike="noStrike" cap="none">
                <a:solidFill>
                  <a:srgbClr val="FFFFFF"/>
                </a:solidFill>
                <a:latin typeface="Inter"/>
                <a:ea typeface="Inter"/>
                <a:cs typeface="Inter"/>
                <a:sym typeface="Inter"/>
              </a:rPr>
              <a:t>Improve the knowledge and skills of seniors in combating the phenomenon of fake news - Digital Media &amp; Information Literacy (MIL)</a:t>
            </a:r>
            <a:endParaRPr/>
          </a:p>
          <a:p>
            <a:pPr marL="777240" marR="0" lvl="1" indent="-388620" algn="l" rtl="0">
              <a:lnSpc>
                <a:spcPct val="140000"/>
              </a:lnSpc>
              <a:spcBef>
                <a:spcPts val="0"/>
              </a:spcBef>
              <a:spcAft>
                <a:spcPts val="0"/>
              </a:spcAft>
              <a:buClr>
                <a:srgbClr val="FFFFFF"/>
              </a:buClr>
              <a:buSzPts val="3600"/>
              <a:buFont typeface="Arial"/>
              <a:buChar char="•"/>
            </a:pPr>
            <a:r>
              <a:rPr lang="en-US" sz="3600" b="0" i="0" u="none" strike="noStrike" cap="none">
                <a:solidFill>
                  <a:srgbClr val="FFFFFF"/>
                </a:solidFill>
                <a:latin typeface="Inter"/>
                <a:ea typeface="Inter"/>
                <a:cs typeface="Inter"/>
                <a:sym typeface="Inter"/>
              </a:rPr>
              <a:t>Developing Online Training Modules on MOOC Platform</a:t>
            </a:r>
            <a:endParaRPr/>
          </a:p>
          <a:p>
            <a:pPr marL="777240" marR="0" lvl="1" indent="-388620" algn="l" rtl="0">
              <a:lnSpc>
                <a:spcPct val="140000"/>
              </a:lnSpc>
              <a:spcBef>
                <a:spcPts val="0"/>
              </a:spcBef>
              <a:spcAft>
                <a:spcPts val="0"/>
              </a:spcAft>
              <a:buClr>
                <a:srgbClr val="FFFFFF"/>
              </a:buClr>
              <a:buSzPts val="3600"/>
              <a:buFont typeface="Arial"/>
              <a:buChar char="•"/>
            </a:pPr>
            <a:r>
              <a:rPr lang="en-US" sz="3600" b="0" i="0" u="none" strike="noStrike" cap="none">
                <a:solidFill>
                  <a:srgbClr val="FFFFFF"/>
                </a:solidFill>
                <a:latin typeface="Inter"/>
                <a:ea typeface="Inter"/>
                <a:cs typeface="Inter"/>
                <a:sym typeface="Inter"/>
              </a:rPr>
              <a:t>Developing Best practices, Guidelines and Policy Recommendations as dissemination tools</a:t>
            </a:r>
            <a:endParaRPr/>
          </a:p>
          <a:p>
            <a:pPr marL="777240" marR="0" lvl="1" indent="-388620" algn="l" rtl="0">
              <a:lnSpc>
                <a:spcPct val="140000"/>
              </a:lnSpc>
              <a:spcBef>
                <a:spcPts val="0"/>
              </a:spcBef>
              <a:spcAft>
                <a:spcPts val="0"/>
              </a:spcAft>
              <a:buClr>
                <a:srgbClr val="FFFFFF"/>
              </a:buClr>
              <a:buSzPts val="3600"/>
              <a:buFont typeface="Arial"/>
              <a:buChar char="•"/>
            </a:pPr>
            <a:r>
              <a:rPr lang="en-US" sz="3600" b="0" i="0" u="none" strike="noStrike" cap="none">
                <a:solidFill>
                  <a:srgbClr val="FFFFFF"/>
                </a:solidFill>
                <a:latin typeface="Inter"/>
                <a:ea typeface="Inter"/>
                <a:cs typeface="Inter"/>
                <a:sym typeface="Inter"/>
              </a:rPr>
              <a:t>Fostering research in the academic field</a:t>
            </a:r>
            <a:endParaRPr/>
          </a:p>
        </p:txBody>
      </p:sp>
      <p:cxnSp>
        <p:nvCxnSpPr>
          <p:cNvPr id="152" name="Google Shape;152;p4"/>
          <p:cNvCxnSpPr/>
          <p:nvPr/>
        </p:nvCxnSpPr>
        <p:spPr>
          <a:xfrm>
            <a:off x="1959927" y="2407972"/>
            <a:ext cx="4353498" cy="0"/>
          </a:xfrm>
          <a:prstGeom prst="straightConnector1">
            <a:avLst/>
          </a:prstGeom>
          <a:noFill/>
          <a:ln w="38100" cap="flat" cmpd="sng">
            <a:solidFill>
              <a:srgbClr val="FEBA47"/>
            </a:solidFill>
            <a:prstDash val="solid"/>
            <a:round/>
            <a:headEnd type="none" w="sm" len="sm"/>
            <a:tailEnd type="none" w="sm" len="sm"/>
          </a:ln>
        </p:spPr>
      </p:cxnSp>
      <p:sp>
        <p:nvSpPr>
          <p:cNvPr id="153" name="Google Shape;153;p4"/>
          <p:cNvSpPr txBox="1"/>
          <p:nvPr/>
        </p:nvSpPr>
        <p:spPr>
          <a:xfrm>
            <a:off x="1900720" y="852784"/>
            <a:ext cx="8825411" cy="123765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7305" b="1">
                <a:solidFill>
                  <a:srgbClr val="FFFFFF"/>
                </a:solidFill>
                <a:latin typeface="Literata"/>
                <a:ea typeface="Literata"/>
                <a:cs typeface="Literata"/>
                <a:sym typeface="Literata"/>
              </a:rPr>
              <a:t>Specific Objectives</a:t>
            </a:r>
            <a:endParaRPr/>
          </a:p>
        </p:txBody>
      </p:sp>
      <p:grpSp>
        <p:nvGrpSpPr>
          <p:cNvPr id="154" name="Google Shape;154;p4"/>
          <p:cNvGrpSpPr/>
          <p:nvPr/>
        </p:nvGrpSpPr>
        <p:grpSpPr>
          <a:xfrm>
            <a:off x="17990386" y="10022413"/>
            <a:ext cx="1967269" cy="1967269"/>
            <a:chOff x="0" y="0"/>
            <a:chExt cx="812800" cy="812800"/>
          </a:xfrm>
        </p:grpSpPr>
        <p:sp>
          <p:nvSpPr>
            <p:cNvPr id="155" name="Google Shape;155;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BA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7" name="Google Shape;157;p4"/>
          <p:cNvGrpSpPr/>
          <p:nvPr/>
        </p:nvGrpSpPr>
        <p:grpSpPr>
          <a:xfrm>
            <a:off x="15552472" y="2407972"/>
            <a:ext cx="5471056" cy="5471056"/>
            <a:chOff x="0" y="0"/>
            <a:chExt cx="812800" cy="812800"/>
          </a:xfrm>
        </p:grpSpPr>
        <p:sp>
          <p:nvSpPr>
            <p:cNvPr id="158" name="Google Shape;158;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BA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4"/>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5"/>
          <p:cNvSpPr/>
          <p:nvPr/>
        </p:nvSpPr>
        <p:spPr>
          <a:xfrm>
            <a:off x="16744950" y="514350"/>
            <a:ext cx="1028700" cy="1028700"/>
          </a:xfrm>
          <a:custGeom>
            <a:avLst/>
            <a:gdLst/>
            <a:ahLst/>
            <a:cxnLst/>
            <a:rect l="l" t="t" r="r" b="b"/>
            <a:pathLst>
              <a:path w="1028700" h="1028700" extrusionOk="0">
                <a:moveTo>
                  <a:pt x="0" y="0"/>
                </a:moveTo>
                <a:lnTo>
                  <a:pt x="1028700" y="0"/>
                </a:lnTo>
                <a:lnTo>
                  <a:pt x="1028700" y="1028700"/>
                </a:lnTo>
                <a:lnTo>
                  <a:pt x="0" y="10287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66" name="Google Shape;166;p5"/>
          <p:cNvGrpSpPr/>
          <p:nvPr/>
        </p:nvGrpSpPr>
        <p:grpSpPr>
          <a:xfrm>
            <a:off x="-924901" y="5037662"/>
            <a:ext cx="19397882" cy="5249338"/>
            <a:chOff x="0" y="-47625"/>
            <a:chExt cx="5108907" cy="1382542"/>
          </a:xfrm>
        </p:grpSpPr>
        <p:sp>
          <p:nvSpPr>
            <p:cNvPr id="167" name="Google Shape;167;p5"/>
            <p:cNvSpPr/>
            <p:nvPr/>
          </p:nvSpPr>
          <p:spPr>
            <a:xfrm>
              <a:off x="0" y="0"/>
              <a:ext cx="5108907" cy="1334917"/>
            </a:xfrm>
            <a:custGeom>
              <a:avLst/>
              <a:gdLst/>
              <a:ahLst/>
              <a:cxnLst/>
              <a:rect l="l" t="t" r="r" b="b"/>
              <a:pathLst>
                <a:path w="5108907" h="1334917" extrusionOk="0">
                  <a:moveTo>
                    <a:pt x="0" y="0"/>
                  </a:moveTo>
                  <a:lnTo>
                    <a:pt x="5108907" y="0"/>
                  </a:lnTo>
                  <a:lnTo>
                    <a:pt x="5108907" y="1334917"/>
                  </a:lnTo>
                  <a:lnTo>
                    <a:pt x="0" y="1334917"/>
                  </a:lnTo>
                  <a:close/>
                </a:path>
              </a:pathLst>
            </a:custGeom>
            <a:solidFill>
              <a:srgbClr val="FEBA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5"/>
            <p:cNvSpPr txBox="1"/>
            <p:nvPr/>
          </p:nvSpPr>
          <p:spPr>
            <a:xfrm>
              <a:off x="0" y="-47625"/>
              <a:ext cx="5108907" cy="1382542"/>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None/>
              </a:pPr>
              <a:endParaRPr sz="1800">
                <a:solidFill>
                  <a:schemeClr val="dk1"/>
                </a:solidFill>
                <a:latin typeface="Calibri"/>
                <a:ea typeface="Calibri"/>
                <a:cs typeface="Calibri"/>
                <a:sym typeface="Calibri"/>
              </a:endParaRPr>
            </a:p>
          </p:txBody>
        </p:sp>
      </p:grpSp>
      <p:sp>
        <p:nvSpPr>
          <p:cNvPr id="169" name="Google Shape;169;p5"/>
          <p:cNvSpPr txBox="1"/>
          <p:nvPr/>
        </p:nvSpPr>
        <p:spPr>
          <a:xfrm>
            <a:off x="-7" y="7150875"/>
            <a:ext cx="10177200" cy="2000400"/>
          </a:xfrm>
          <a:prstGeom prst="rect">
            <a:avLst/>
          </a:prstGeom>
          <a:noFill/>
          <a:ln>
            <a:noFill/>
          </a:ln>
        </p:spPr>
        <p:txBody>
          <a:bodyPr spcFirstLastPara="1" wrap="square" lIns="0" tIns="0" rIns="0" bIns="0" anchor="t" anchorCtr="0">
            <a:spAutoFit/>
          </a:bodyPr>
          <a:lstStyle/>
          <a:p>
            <a:pPr marL="0" marR="0" lvl="0" indent="0" algn="r" rtl="0">
              <a:lnSpc>
                <a:spcPct val="140016"/>
              </a:lnSpc>
              <a:spcBef>
                <a:spcPts val="0"/>
              </a:spcBef>
              <a:spcAft>
                <a:spcPts val="0"/>
              </a:spcAft>
              <a:buNone/>
            </a:pPr>
            <a:r>
              <a:rPr lang="en-US" sz="2499">
                <a:solidFill>
                  <a:srgbClr val="000000"/>
                </a:solidFill>
                <a:latin typeface="Inter"/>
                <a:ea typeface="Inter"/>
                <a:cs typeface="Inter"/>
                <a:sym typeface="Inter"/>
              </a:rPr>
              <a:t>focus on developing technical and analytical skills that can help older people who use digital tools,</a:t>
            </a:r>
            <a:r>
              <a:rPr lang="en-US" sz="2499" b="1">
                <a:solidFill>
                  <a:srgbClr val="000000"/>
                </a:solidFill>
                <a:latin typeface="Inter"/>
                <a:ea typeface="Inter"/>
                <a:cs typeface="Inter"/>
                <a:sym typeface="Inter"/>
              </a:rPr>
              <a:t> to recognize fake news</a:t>
            </a:r>
            <a:r>
              <a:rPr lang="en-US" sz="2499">
                <a:solidFill>
                  <a:srgbClr val="000000"/>
                </a:solidFill>
                <a:latin typeface="Inter"/>
                <a:ea typeface="Inter"/>
                <a:cs typeface="Inter"/>
                <a:sym typeface="Inter"/>
              </a:rPr>
              <a:t>, especially in the area of </a:t>
            </a:r>
            <a:r>
              <a:rPr lang="en-US" sz="2499" b="1">
                <a:solidFill>
                  <a:srgbClr val="000000"/>
                </a:solidFill>
                <a:latin typeface="Inter"/>
                <a:ea typeface="Inter"/>
                <a:cs typeface="Inter"/>
                <a:sym typeface="Inter"/>
              </a:rPr>
              <a:t>political propaganda and health disinformation</a:t>
            </a:r>
            <a:r>
              <a:rPr lang="en-US" sz="2499">
                <a:solidFill>
                  <a:srgbClr val="000000"/>
                </a:solidFill>
                <a:latin typeface="Inter"/>
                <a:ea typeface="Inter"/>
                <a:cs typeface="Inter"/>
                <a:sym typeface="Inter"/>
              </a:rPr>
              <a:t>.</a:t>
            </a:r>
            <a:endParaRPr/>
          </a:p>
        </p:txBody>
      </p:sp>
      <p:cxnSp>
        <p:nvCxnSpPr>
          <p:cNvPr id="170" name="Google Shape;170;p5"/>
          <p:cNvCxnSpPr/>
          <p:nvPr/>
        </p:nvCxnSpPr>
        <p:spPr>
          <a:xfrm rot="10800000" flipH="1">
            <a:off x="2954985" y="2614930"/>
            <a:ext cx="5459492" cy="19050"/>
          </a:xfrm>
          <a:prstGeom prst="straightConnector1">
            <a:avLst/>
          </a:prstGeom>
          <a:noFill/>
          <a:ln w="38100" cap="flat" cmpd="sng">
            <a:solidFill>
              <a:srgbClr val="1850B8"/>
            </a:solidFill>
            <a:prstDash val="solid"/>
            <a:round/>
            <a:headEnd type="none" w="sm" len="sm"/>
            <a:tailEnd type="none" w="sm" len="sm"/>
          </a:ln>
        </p:spPr>
      </p:cxnSp>
      <p:cxnSp>
        <p:nvCxnSpPr>
          <p:cNvPr id="171" name="Google Shape;171;p5"/>
          <p:cNvCxnSpPr/>
          <p:nvPr/>
        </p:nvCxnSpPr>
        <p:spPr>
          <a:xfrm>
            <a:off x="10931423" y="7254875"/>
            <a:ext cx="4401674" cy="19050"/>
          </a:xfrm>
          <a:prstGeom prst="straightConnector1">
            <a:avLst/>
          </a:prstGeom>
          <a:noFill/>
          <a:ln w="38100" cap="flat" cmpd="sng">
            <a:solidFill>
              <a:srgbClr val="1850B8"/>
            </a:solidFill>
            <a:prstDash val="solid"/>
            <a:round/>
            <a:headEnd type="none" w="sm" len="sm"/>
            <a:tailEnd type="none" w="sm" len="sm"/>
          </a:ln>
        </p:spPr>
      </p:cxnSp>
      <p:sp>
        <p:nvSpPr>
          <p:cNvPr id="172" name="Google Shape;172;p5"/>
          <p:cNvSpPr txBox="1"/>
          <p:nvPr/>
        </p:nvSpPr>
        <p:spPr>
          <a:xfrm>
            <a:off x="2954918" y="1400175"/>
            <a:ext cx="5459492" cy="125285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7299" b="1">
                <a:solidFill>
                  <a:srgbClr val="000000"/>
                </a:solidFill>
                <a:latin typeface="Literata"/>
                <a:ea typeface="Literata"/>
                <a:cs typeface="Literata"/>
                <a:sym typeface="Literata"/>
              </a:rPr>
              <a:t>The courses</a:t>
            </a:r>
            <a:endParaRPr/>
          </a:p>
        </p:txBody>
      </p:sp>
      <p:sp>
        <p:nvSpPr>
          <p:cNvPr id="173" name="Google Shape;173;p5"/>
          <p:cNvSpPr txBox="1"/>
          <p:nvPr/>
        </p:nvSpPr>
        <p:spPr>
          <a:xfrm>
            <a:off x="9669714" y="2366679"/>
            <a:ext cx="6378300" cy="92310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499">
                <a:solidFill>
                  <a:srgbClr val="000000"/>
                </a:solidFill>
                <a:latin typeface="Inter"/>
                <a:ea typeface="Inter"/>
                <a:cs typeface="Inter"/>
                <a:sym typeface="Inter"/>
              </a:rPr>
              <a:t>led by professionals working in </a:t>
            </a:r>
            <a:r>
              <a:rPr lang="en-US" sz="2499" b="1">
                <a:solidFill>
                  <a:srgbClr val="000000"/>
                </a:solidFill>
                <a:latin typeface="Inter"/>
                <a:ea typeface="Inter"/>
                <a:cs typeface="Inter"/>
                <a:sym typeface="Inter"/>
              </a:rPr>
              <a:t>journalism</a:t>
            </a:r>
            <a:endParaRPr/>
          </a:p>
          <a:p>
            <a:pPr marL="0" marR="0" lvl="0" indent="0" algn="l" rtl="0">
              <a:lnSpc>
                <a:spcPct val="140016"/>
              </a:lnSpc>
              <a:spcBef>
                <a:spcPts val="0"/>
              </a:spcBef>
              <a:spcAft>
                <a:spcPts val="0"/>
              </a:spcAft>
              <a:buNone/>
            </a:pPr>
            <a:r>
              <a:rPr lang="en-US" sz="2499">
                <a:solidFill>
                  <a:srgbClr val="000000"/>
                </a:solidFill>
                <a:latin typeface="Inter"/>
                <a:ea typeface="Inter"/>
                <a:cs typeface="Inter"/>
                <a:sym typeface="Inter"/>
              </a:rPr>
              <a:t>and </a:t>
            </a:r>
            <a:r>
              <a:rPr lang="en-US" sz="2499" b="1">
                <a:solidFill>
                  <a:srgbClr val="000000"/>
                </a:solidFill>
                <a:latin typeface="Inter"/>
                <a:ea typeface="Inter"/>
                <a:cs typeface="Inter"/>
                <a:sym typeface="Inter"/>
              </a:rPr>
              <a:t>academic </a:t>
            </a:r>
            <a:r>
              <a:rPr lang="en-US" sz="2499">
                <a:solidFill>
                  <a:srgbClr val="000000"/>
                </a:solidFill>
                <a:latin typeface="Inter"/>
                <a:ea typeface="Inter"/>
                <a:cs typeface="Inter"/>
                <a:sym typeface="Inter"/>
              </a:rPr>
              <a:t>fields</a:t>
            </a:r>
            <a:endParaRPr/>
          </a:p>
        </p:txBody>
      </p:sp>
      <p:sp>
        <p:nvSpPr>
          <p:cNvPr id="174" name="Google Shape;174;p5"/>
          <p:cNvSpPr txBox="1"/>
          <p:nvPr/>
        </p:nvSpPr>
        <p:spPr>
          <a:xfrm>
            <a:off x="10931341" y="6040120"/>
            <a:ext cx="4401741" cy="125285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7299" b="1">
                <a:solidFill>
                  <a:srgbClr val="000000"/>
                </a:solidFill>
                <a:latin typeface="Literata"/>
                <a:ea typeface="Literata"/>
                <a:cs typeface="Literata"/>
                <a:sym typeface="Literata"/>
              </a:rPr>
              <a:t>The skills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850B8"/>
        </a:solidFill>
        <a:effectLst/>
      </p:bgPr>
    </p:bg>
    <p:spTree>
      <p:nvGrpSpPr>
        <p:cNvPr id="1" name="Shape 179"/>
        <p:cNvGrpSpPr/>
        <p:nvPr/>
      </p:nvGrpSpPr>
      <p:grpSpPr>
        <a:xfrm>
          <a:off x="0" y="0"/>
          <a:ext cx="0" cy="0"/>
          <a:chOff x="0" y="0"/>
          <a:chExt cx="0" cy="0"/>
        </a:xfrm>
      </p:grpSpPr>
      <p:sp>
        <p:nvSpPr>
          <p:cNvPr id="180" name="Google Shape;180;p6"/>
          <p:cNvSpPr/>
          <p:nvPr/>
        </p:nvSpPr>
        <p:spPr>
          <a:xfrm>
            <a:off x="16744950" y="514350"/>
            <a:ext cx="1028700" cy="1028700"/>
          </a:xfrm>
          <a:custGeom>
            <a:avLst/>
            <a:gdLst/>
            <a:ahLst/>
            <a:cxnLst/>
            <a:rect l="l" t="t" r="r" b="b"/>
            <a:pathLst>
              <a:path w="1028700" h="1028700" extrusionOk="0">
                <a:moveTo>
                  <a:pt x="0" y="0"/>
                </a:moveTo>
                <a:lnTo>
                  <a:pt x="1028700" y="0"/>
                </a:lnTo>
                <a:lnTo>
                  <a:pt x="1028700" y="1028700"/>
                </a:lnTo>
                <a:lnTo>
                  <a:pt x="0" y="10287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81" name="Google Shape;181;p6"/>
          <p:cNvCxnSpPr/>
          <p:nvPr/>
        </p:nvCxnSpPr>
        <p:spPr>
          <a:xfrm rot="10800000" flipH="1">
            <a:off x="3327129" y="4198674"/>
            <a:ext cx="11557479" cy="19050"/>
          </a:xfrm>
          <a:prstGeom prst="straightConnector1">
            <a:avLst/>
          </a:prstGeom>
          <a:noFill/>
          <a:ln w="38100" cap="flat" cmpd="sng">
            <a:solidFill>
              <a:srgbClr val="FEBA47"/>
            </a:solidFill>
            <a:prstDash val="solid"/>
            <a:round/>
            <a:headEnd type="none" w="sm" len="sm"/>
            <a:tailEnd type="none" w="sm" len="sm"/>
          </a:ln>
        </p:spPr>
      </p:cxnSp>
      <p:cxnSp>
        <p:nvCxnSpPr>
          <p:cNvPr id="182" name="Google Shape;182;p6"/>
          <p:cNvCxnSpPr/>
          <p:nvPr/>
        </p:nvCxnSpPr>
        <p:spPr>
          <a:xfrm>
            <a:off x="3327129" y="5553764"/>
            <a:ext cx="8527728" cy="0"/>
          </a:xfrm>
          <a:prstGeom prst="straightConnector1">
            <a:avLst/>
          </a:prstGeom>
          <a:noFill/>
          <a:ln w="38100" cap="flat" cmpd="sng">
            <a:solidFill>
              <a:srgbClr val="FEBA47"/>
            </a:solidFill>
            <a:prstDash val="solid"/>
            <a:round/>
            <a:headEnd type="none" w="sm" len="sm"/>
            <a:tailEnd type="none" w="sm" len="sm"/>
          </a:ln>
        </p:spPr>
      </p:cxnSp>
      <p:grpSp>
        <p:nvGrpSpPr>
          <p:cNvPr id="183" name="Google Shape;183;p6"/>
          <p:cNvGrpSpPr/>
          <p:nvPr/>
        </p:nvGrpSpPr>
        <p:grpSpPr>
          <a:xfrm>
            <a:off x="2689984" y="2948507"/>
            <a:ext cx="254538" cy="4209159"/>
            <a:chOff x="0" y="-47625"/>
            <a:chExt cx="67039" cy="1108585"/>
          </a:xfrm>
        </p:grpSpPr>
        <p:sp>
          <p:nvSpPr>
            <p:cNvPr id="184" name="Google Shape;184;p6"/>
            <p:cNvSpPr/>
            <p:nvPr/>
          </p:nvSpPr>
          <p:spPr>
            <a:xfrm>
              <a:off x="0" y="0"/>
              <a:ext cx="67039" cy="1060960"/>
            </a:xfrm>
            <a:custGeom>
              <a:avLst/>
              <a:gdLst/>
              <a:ahLst/>
              <a:cxnLst/>
              <a:rect l="l" t="t" r="r" b="b"/>
              <a:pathLst>
                <a:path w="67039" h="1060960" extrusionOk="0">
                  <a:moveTo>
                    <a:pt x="0" y="0"/>
                  </a:moveTo>
                  <a:lnTo>
                    <a:pt x="67039" y="0"/>
                  </a:lnTo>
                  <a:lnTo>
                    <a:pt x="67039" y="1060960"/>
                  </a:lnTo>
                  <a:lnTo>
                    <a:pt x="0" y="10609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6"/>
            <p:cNvSpPr txBox="1"/>
            <p:nvPr/>
          </p:nvSpPr>
          <p:spPr>
            <a:xfrm>
              <a:off x="0" y="-47625"/>
              <a:ext cx="67039" cy="1108585"/>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None/>
              </a:pPr>
              <a:endParaRPr sz="1800">
                <a:solidFill>
                  <a:schemeClr val="dk1"/>
                </a:solidFill>
                <a:latin typeface="Calibri"/>
                <a:ea typeface="Calibri"/>
                <a:cs typeface="Calibri"/>
                <a:sym typeface="Calibri"/>
              </a:endParaRPr>
            </a:p>
          </p:txBody>
        </p:sp>
      </p:grpSp>
      <p:sp>
        <p:nvSpPr>
          <p:cNvPr id="186" name="Google Shape;186;p6"/>
          <p:cNvSpPr txBox="1"/>
          <p:nvPr/>
        </p:nvSpPr>
        <p:spPr>
          <a:xfrm>
            <a:off x="3365261" y="3007608"/>
            <a:ext cx="11557500" cy="2401200"/>
          </a:xfrm>
          <a:prstGeom prst="rect">
            <a:avLst/>
          </a:prstGeom>
          <a:noFill/>
          <a:ln>
            <a:noFill/>
          </a:ln>
        </p:spPr>
        <p:txBody>
          <a:bodyPr spcFirstLastPara="1" wrap="square" lIns="0" tIns="0" rIns="0" bIns="0" anchor="t" anchorCtr="0">
            <a:spAutoFit/>
          </a:bodyPr>
          <a:lstStyle/>
          <a:p>
            <a:pPr marL="0" marR="0" lvl="0" indent="0" algn="just" rtl="0">
              <a:lnSpc>
                <a:spcPct val="140005"/>
              </a:lnSpc>
              <a:spcBef>
                <a:spcPts val="0"/>
              </a:spcBef>
              <a:spcAft>
                <a:spcPts val="0"/>
              </a:spcAft>
              <a:buNone/>
            </a:pPr>
            <a:r>
              <a:rPr lang="en-US" sz="6500" b="1">
                <a:solidFill>
                  <a:srgbClr val="FFFFFF"/>
                </a:solidFill>
                <a:latin typeface="Literata"/>
                <a:ea typeface="Literata"/>
                <a:cs typeface="Literata"/>
                <a:sym typeface="Literata"/>
              </a:rPr>
              <a:t>Best Practices and Policy Recommendations</a:t>
            </a:r>
            <a:endParaRPr sz="6500"/>
          </a:p>
        </p:txBody>
      </p:sp>
      <p:sp>
        <p:nvSpPr>
          <p:cNvPr id="187" name="Google Shape;187;p6"/>
          <p:cNvSpPr txBox="1"/>
          <p:nvPr/>
        </p:nvSpPr>
        <p:spPr>
          <a:xfrm>
            <a:off x="3365261" y="5820991"/>
            <a:ext cx="11557479" cy="1298575"/>
          </a:xfrm>
          <a:prstGeom prst="rect">
            <a:avLst/>
          </a:prstGeom>
          <a:noFill/>
          <a:ln>
            <a:noFill/>
          </a:ln>
        </p:spPr>
        <p:txBody>
          <a:bodyPr spcFirstLastPara="1" wrap="square" lIns="0" tIns="0" rIns="0" bIns="0" anchor="t" anchorCtr="0">
            <a:spAutoFit/>
          </a:bodyPr>
          <a:lstStyle/>
          <a:p>
            <a:pPr marL="0" marR="0" lvl="0" indent="0" algn="just" rtl="0">
              <a:lnSpc>
                <a:spcPct val="140016"/>
              </a:lnSpc>
              <a:spcBef>
                <a:spcPts val="0"/>
              </a:spcBef>
              <a:spcAft>
                <a:spcPts val="0"/>
              </a:spcAft>
              <a:buNone/>
            </a:pPr>
            <a:r>
              <a:rPr lang="en-US" sz="2499">
                <a:solidFill>
                  <a:srgbClr val="FFFFFF"/>
                </a:solidFill>
                <a:latin typeface="Inter"/>
                <a:ea typeface="Inter"/>
                <a:cs typeface="Inter"/>
                <a:sym typeface="Inter"/>
              </a:rPr>
              <a:t>The goal is to create Best Practices to help senior Internet users combat digital disinformation, particularly in the realms of political propaganda and health.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p:nvPr/>
        </p:nvSpPr>
        <p:spPr>
          <a:xfrm>
            <a:off x="5625472" y="3322172"/>
            <a:ext cx="11633828" cy="4900380"/>
          </a:xfrm>
          <a:prstGeom prst="rect">
            <a:avLst/>
          </a:prstGeom>
          <a:noFill/>
          <a:ln>
            <a:noFill/>
          </a:ln>
        </p:spPr>
        <p:txBody>
          <a:bodyPr spcFirstLastPara="1" wrap="square" lIns="0" tIns="0" rIns="0" bIns="0" anchor="t" anchorCtr="0">
            <a:spAutoFit/>
          </a:bodyPr>
          <a:lstStyle/>
          <a:p>
            <a:pPr marL="0" marR="0" lvl="0" indent="0" algn="just" rtl="0">
              <a:lnSpc>
                <a:spcPct val="140016"/>
              </a:lnSpc>
              <a:spcBef>
                <a:spcPts val="0"/>
              </a:spcBef>
              <a:spcAft>
                <a:spcPts val="0"/>
              </a:spcAft>
              <a:buNone/>
            </a:pPr>
            <a:r>
              <a:rPr lang="en-US" sz="2499">
                <a:solidFill>
                  <a:srgbClr val="000000"/>
                </a:solidFill>
                <a:latin typeface="Inter"/>
                <a:ea typeface="Inter"/>
                <a:cs typeface="Inter"/>
                <a:sym typeface="Inter"/>
              </a:rPr>
              <a:t>The </a:t>
            </a:r>
            <a:r>
              <a:rPr lang="en-US" sz="2499" b="1">
                <a:solidFill>
                  <a:srgbClr val="000000"/>
                </a:solidFill>
                <a:latin typeface="Inter"/>
                <a:ea typeface="Inter"/>
                <a:cs typeface="Inter"/>
                <a:sym typeface="Inter"/>
              </a:rPr>
              <a:t>expected outcome </a:t>
            </a:r>
            <a:r>
              <a:rPr lang="en-US" sz="2499">
                <a:solidFill>
                  <a:srgbClr val="000000"/>
                </a:solidFill>
                <a:latin typeface="Inter"/>
                <a:ea typeface="Inter"/>
                <a:cs typeface="Inter"/>
                <a:sym typeface="Inter"/>
              </a:rPr>
              <a:t>is the creation of a single </a:t>
            </a:r>
            <a:r>
              <a:rPr lang="en-US" sz="2499" b="1">
                <a:solidFill>
                  <a:srgbClr val="000000"/>
                </a:solidFill>
                <a:latin typeface="Inter"/>
                <a:ea typeface="Inter"/>
                <a:cs typeface="Inter"/>
                <a:sym typeface="Inter"/>
              </a:rPr>
              <a:t>document outlining</a:t>
            </a:r>
            <a:r>
              <a:rPr lang="en-US" sz="2499">
                <a:solidFill>
                  <a:srgbClr val="000000"/>
                </a:solidFill>
                <a:latin typeface="Inter"/>
                <a:ea typeface="Inter"/>
                <a:cs typeface="Inter"/>
                <a:sym typeface="Inter"/>
              </a:rPr>
              <a:t> these</a:t>
            </a:r>
            <a:r>
              <a:rPr lang="en-US" sz="2499" b="1">
                <a:solidFill>
                  <a:srgbClr val="000000"/>
                </a:solidFill>
                <a:latin typeface="Inter"/>
                <a:ea typeface="Inter"/>
                <a:cs typeface="Inter"/>
                <a:sym typeface="Inter"/>
              </a:rPr>
              <a:t> best practices for seniors</a:t>
            </a:r>
            <a:r>
              <a:rPr lang="en-US" sz="2499">
                <a:solidFill>
                  <a:srgbClr val="000000"/>
                </a:solidFill>
                <a:latin typeface="Inter"/>
                <a:ea typeface="Inter"/>
                <a:cs typeface="Inter"/>
                <a:sym typeface="Inter"/>
              </a:rPr>
              <a:t> and policy recommendations to address the issue of fake news.</a:t>
            </a:r>
            <a:endParaRPr/>
          </a:p>
          <a:p>
            <a:pPr marL="0" marR="0" lvl="0" indent="0" algn="l" rtl="0">
              <a:lnSpc>
                <a:spcPct val="140016"/>
              </a:lnSpc>
              <a:spcBef>
                <a:spcPts val="0"/>
              </a:spcBef>
              <a:spcAft>
                <a:spcPts val="0"/>
              </a:spcAft>
              <a:buNone/>
            </a:pPr>
            <a:endParaRPr sz="2499">
              <a:solidFill>
                <a:srgbClr val="000000"/>
              </a:solidFill>
              <a:latin typeface="Inter"/>
              <a:ea typeface="Inter"/>
              <a:cs typeface="Inter"/>
              <a:sym typeface="Inter"/>
            </a:endParaRPr>
          </a:p>
          <a:p>
            <a:pPr marL="0" marR="0" lvl="0" indent="0" algn="l" rtl="0">
              <a:lnSpc>
                <a:spcPct val="140016"/>
              </a:lnSpc>
              <a:spcBef>
                <a:spcPts val="0"/>
              </a:spcBef>
              <a:spcAft>
                <a:spcPts val="0"/>
              </a:spcAft>
              <a:buNone/>
            </a:pPr>
            <a:r>
              <a:rPr lang="en-US" sz="2499">
                <a:solidFill>
                  <a:srgbClr val="000000"/>
                </a:solidFill>
                <a:latin typeface="Inter"/>
                <a:ea typeface="Inter"/>
                <a:cs typeface="Inter"/>
                <a:sym typeface="Inter"/>
              </a:rPr>
              <a:t>This project will benefit from the expertise of its partners and close collaboration with</a:t>
            </a:r>
            <a:r>
              <a:rPr lang="en-US" sz="2499" b="1">
                <a:solidFill>
                  <a:srgbClr val="000000"/>
                </a:solidFill>
                <a:latin typeface="Inter"/>
                <a:ea typeface="Inter"/>
                <a:cs typeface="Inter"/>
                <a:sym typeface="Inter"/>
              </a:rPr>
              <a:t> local civil society organizations</a:t>
            </a:r>
            <a:r>
              <a:rPr lang="en-US" sz="2499">
                <a:solidFill>
                  <a:srgbClr val="000000"/>
                </a:solidFill>
                <a:latin typeface="Inter"/>
                <a:ea typeface="Inter"/>
                <a:cs typeface="Inter"/>
                <a:sym typeface="Inter"/>
              </a:rPr>
              <a:t> involved in citizen engagement.</a:t>
            </a:r>
            <a:endParaRPr/>
          </a:p>
          <a:p>
            <a:pPr marL="0" marR="0" lvl="0" indent="0" algn="l" rtl="0">
              <a:lnSpc>
                <a:spcPct val="140016"/>
              </a:lnSpc>
              <a:spcBef>
                <a:spcPts val="0"/>
              </a:spcBef>
              <a:spcAft>
                <a:spcPts val="0"/>
              </a:spcAft>
              <a:buNone/>
            </a:pPr>
            <a:endParaRPr sz="2499">
              <a:solidFill>
                <a:srgbClr val="000000"/>
              </a:solidFill>
              <a:latin typeface="Inter"/>
              <a:ea typeface="Inter"/>
              <a:cs typeface="Inter"/>
              <a:sym typeface="Inter"/>
            </a:endParaRPr>
          </a:p>
          <a:p>
            <a:pPr marL="0" marR="0" lvl="0" indent="0" algn="l" rtl="0">
              <a:lnSpc>
                <a:spcPct val="140016"/>
              </a:lnSpc>
              <a:spcBef>
                <a:spcPts val="0"/>
              </a:spcBef>
              <a:spcAft>
                <a:spcPts val="0"/>
              </a:spcAft>
              <a:buNone/>
            </a:pPr>
            <a:r>
              <a:rPr lang="en-US" sz="2499">
                <a:solidFill>
                  <a:srgbClr val="000000"/>
                </a:solidFill>
                <a:latin typeface="Inter"/>
                <a:ea typeface="Inter"/>
                <a:cs typeface="Inter"/>
                <a:sym typeface="Inter"/>
              </a:rPr>
              <a:t>Ultimately, the project aims to produce a document with</a:t>
            </a:r>
            <a:r>
              <a:rPr lang="en-US" sz="2499" b="1">
                <a:solidFill>
                  <a:srgbClr val="000000"/>
                </a:solidFill>
                <a:latin typeface="Inter"/>
                <a:ea typeface="Inter"/>
                <a:cs typeface="Inter"/>
                <a:sym typeface="Inter"/>
              </a:rPr>
              <a:t> policy recommendations</a:t>
            </a:r>
            <a:r>
              <a:rPr lang="en-US" sz="2499">
                <a:solidFill>
                  <a:srgbClr val="000000"/>
                </a:solidFill>
                <a:latin typeface="Inter"/>
                <a:ea typeface="Inter"/>
                <a:cs typeface="Inter"/>
                <a:sym typeface="Inter"/>
              </a:rPr>
              <a:t>, which will be </a:t>
            </a:r>
            <a:r>
              <a:rPr lang="en-US" sz="2499" b="1">
                <a:solidFill>
                  <a:srgbClr val="000000"/>
                </a:solidFill>
                <a:latin typeface="Inter"/>
                <a:ea typeface="Inter"/>
                <a:cs typeface="Inter"/>
                <a:sym typeface="Inter"/>
              </a:rPr>
              <a:t>submitted </a:t>
            </a:r>
            <a:r>
              <a:rPr lang="en-US" sz="2499">
                <a:solidFill>
                  <a:srgbClr val="000000"/>
                </a:solidFill>
                <a:latin typeface="Inter"/>
                <a:ea typeface="Inter"/>
                <a:cs typeface="Inter"/>
                <a:sym typeface="Inter"/>
              </a:rPr>
              <a:t>to the </a:t>
            </a:r>
            <a:r>
              <a:rPr lang="en-US" sz="2499" b="1">
                <a:solidFill>
                  <a:srgbClr val="000000"/>
                </a:solidFill>
                <a:latin typeface="Inter"/>
                <a:ea typeface="Inter"/>
                <a:cs typeface="Inter"/>
                <a:sym typeface="Inter"/>
              </a:rPr>
              <a:t>European Parliament</a:t>
            </a:r>
            <a:r>
              <a:rPr lang="en-US" sz="2499">
                <a:solidFill>
                  <a:srgbClr val="000000"/>
                </a:solidFill>
                <a:latin typeface="Inter"/>
                <a:ea typeface="Inter"/>
                <a:cs typeface="Inter"/>
                <a:sym typeface="Inter"/>
              </a:rPr>
              <a:t>, as well as the </a:t>
            </a:r>
            <a:r>
              <a:rPr lang="en-US" sz="2499" b="1">
                <a:solidFill>
                  <a:srgbClr val="000000"/>
                </a:solidFill>
                <a:latin typeface="Inter"/>
                <a:ea typeface="Inter"/>
                <a:cs typeface="Inter"/>
                <a:sym typeface="Inter"/>
              </a:rPr>
              <a:t>national parliaments of Italy and Belgium</a:t>
            </a:r>
            <a:r>
              <a:rPr lang="en-US" sz="2499">
                <a:solidFill>
                  <a:srgbClr val="000000"/>
                </a:solidFill>
                <a:latin typeface="Inter"/>
                <a:ea typeface="Inter"/>
                <a:cs typeface="Inter"/>
                <a:sym typeface="Inter"/>
              </a:rPr>
              <a:t>.</a:t>
            </a:r>
            <a:endParaRPr/>
          </a:p>
        </p:txBody>
      </p:sp>
      <p:sp>
        <p:nvSpPr>
          <p:cNvPr id="194" name="Google Shape;194;p7"/>
          <p:cNvSpPr/>
          <p:nvPr/>
        </p:nvSpPr>
        <p:spPr>
          <a:xfrm>
            <a:off x="16744950" y="514350"/>
            <a:ext cx="1028700" cy="1028700"/>
          </a:xfrm>
          <a:custGeom>
            <a:avLst/>
            <a:gdLst/>
            <a:ahLst/>
            <a:cxnLst/>
            <a:rect l="l" t="t" r="r" b="b"/>
            <a:pathLst>
              <a:path w="1028700" h="1028700" extrusionOk="0">
                <a:moveTo>
                  <a:pt x="0" y="0"/>
                </a:moveTo>
                <a:lnTo>
                  <a:pt x="1028700" y="0"/>
                </a:lnTo>
                <a:lnTo>
                  <a:pt x="1028700" y="1028700"/>
                </a:lnTo>
                <a:lnTo>
                  <a:pt x="0" y="10287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95" name="Google Shape;195;p7"/>
          <p:cNvGrpSpPr/>
          <p:nvPr/>
        </p:nvGrpSpPr>
        <p:grpSpPr>
          <a:xfrm>
            <a:off x="0" y="-180826"/>
            <a:ext cx="5231738" cy="10844740"/>
            <a:chOff x="0" y="-47625"/>
            <a:chExt cx="1377906" cy="2856228"/>
          </a:xfrm>
        </p:grpSpPr>
        <p:sp>
          <p:nvSpPr>
            <p:cNvPr id="196" name="Google Shape;196;p7"/>
            <p:cNvSpPr/>
            <p:nvPr/>
          </p:nvSpPr>
          <p:spPr>
            <a:xfrm>
              <a:off x="0" y="0"/>
              <a:ext cx="1377906" cy="2808603"/>
            </a:xfrm>
            <a:custGeom>
              <a:avLst/>
              <a:gdLst/>
              <a:ahLst/>
              <a:cxnLst/>
              <a:rect l="l" t="t" r="r" b="b"/>
              <a:pathLst>
                <a:path w="1377906" h="2808603" extrusionOk="0">
                  <a:moveTo>
                    <a:pt x="0" y="0"/>
                  </a:moveTo>
                  <a:lnTo>
                    <a:pt x="1377906" y="0"/>
                  </a:lnTo>
                  <a:lnTo>
                    <a:pt x="1377906" y="2808603"/>
                  </a:lnTo>
                  <a:lnTo>
                    <a:pt x="0" y="2808603"/>
                  </a:lnTo>
                  <a:close/>
                </a:path>
              </a:pathLst>
            </a:custGeom>
            <a:solidFill>
              <a:srgbClr val="1850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7"/>
            <p:cNvSpPr txBox="1"/>
            <p:nvPr/>
          </p:nvSpPr>
          <p:spPr>
            <a:xfrm>
              <a:off x="0" y="-47625"/>
              <a:ext cx="1377906" cy="2856228"/>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None/>
              </a:pPr>
              <a:endParaRPr sz="1800">
                <a:solidFill>
                  <a:schemeClr val="dk1"/>
                </a:solidFill>
                <a:latin typeface="Calibri"/>
                <a:ea typeface="Calibri"/>
                <a:cs typeface="Calibri"/>
                <a:sym typeface="Calibri"/>
              </a:endParaRPr>
            </a:p>
          </p:txBody>
        </p:sp>
      </p:grpSp>
      <p:sp>
        <p:nvSpPr>
          <p:cNvPr id="198" name="Google Shape;198;p7"/>
          <p:cNvSpPr txBox="1"/>
          <p:nvPr/>
        </p:nvSpPr>
        <p:spPr>
          <a:xfrm>
            <a:off x="1028700" y="2113427"/>
            <a:ext cx="4203038" cy="1567842"/>
          </a:xfrm>
          <a:prstGeom prst="rect">
            <a:avLst/>
          </a:prstGeom>
          <a:noFill/>
          <a:ln>
            <a:noFill/>
          </a:ln>
        </p:spPr>
        <p:txBody>
          <a:bodyPr spcFirstLastPara="1" wrap="square" lIns="0" tIns="0" rIns="0" bIns="0" anchor="t" anchorCtr="0">
            <a:spAutoFit/>
          </a:bodyPr>
          <a:lstStyle/>
          <a:p>
            <a:pPr marL="0" marR="0" lvl="0" indent="0" algn="l" rtl="0">
              <a:lnSpc>
                <a:spcPct val="140026"/>
              </a:lnSpc>
              <a:spcBef>
                <a:spcPts val="0"/>
              </a:spcBef>
              <a:spcAft>
                <a:spcPts val="0"/>
              </a:spcAft>
              <a:buNone/>
            </a:pPr>
            <a:r>
              <a:rPr lang="en-US" sz="2998" b="1">
                <a:solidFill>
                  <a:srgbClr val="FFFFFF"/>
                </a:solidFill>
                <a:latin typeface="Literata"/>
                <a:ea typeface="Literata"/>
                <a:cs typeface="Literata"/>
                <a:sym typeface="Literata"/>
              </a:rPr>
              <a:t>Best Practices and Policy Recommendations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grpSp>
        <p:nvGrpSpPr>
          <p:cNvPr id="204" name="Google Shape;204;p8"/>
          <p:cNvGrpSpPr/>
          <p:nvPr/>
        </p:nvGrpSpPr>
        <p:grpSpPr>
          <a:xfrm>
            <a:off x="0" y="-180826"/>
            <a:ext cx="18288000" cy="5097801"/>
            <a:chOff x="0" y="-47625"/>
            <a:chExt cx="4816593" cy="1342631"/>
          </a:xfrm>
        </p:grpSpPr>
        <p:sp>
          <p:nvSpPr>
            <p:cNvPr id="205" name="Google Shape;205;p8"/>
            <p:cNvSpPr/>
            <p:nvPr/>
          </p:nvSpPr>
          <p:spPr>
            <a:xfrm>
              <a:off x="0" y="0"/>
              <a:ext cx="4816592" cy="1295006"/>
            </a:xfrm>
            <a:custGeom>
              <a:avLst/>
              <a:gdLst/>
              <a:ahLst/>
              <a:cxnLst/>
              <a:rect l="l" t="t" r="r" b="b"/>
              <a:pathLst>
                <a:path w="4816592" h="1295006" extrusionOk="0">
                  <a:moveTo>
                    <a:pt x="0" y="0"/>
                  </a:moveTo>
                  <a:lnTo>
                    <a:pt x="4816592" y="0"/>
                  </a:lnTo>
                  <a:lnTo>
                    <a:pt x="4816592" y="1295006"/>
                  </a:lnTo>
                  <a:lnTo>
                    <a:pt x="0" y="1295006"/>
                  </a:lnTo>
                  <a:close/>
                </a:path>
              </a:pathLst>
            </a:custGeom>
            <a:solidFill>
              <a:srgbClr val="1850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8"/>
            <p:cNvSpPr txBox="1"/>
            <p:nvPr/>
          </p:nvSpPr>
          <p:spPr>
            <a:xfrm>
              <a:off x="0" y="-47625"/>
              <a:ext cx="4816593" cy="1342631"/>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7" name="Google Shape;207;p8"/>
          <p:cNvGrpSpPr/>
          <p:nvPr/>
        </p:nvGrpSpPr>
        <p:grpSpPr>
          <a:xfrm>
            <a:off x="16433630" y="0"/>
            <a:ext cx="1854370" cy="1854370"/>
            <a:chOff x="0" y="0"/>
            <a:chExt cx="812800" cy="812800"/>
          </a:xfrm>
        </p:grpSpPr>
        <p:sp>
          <p:nvSpPr>
            <p:cNvPr id="208" name="Google Shape;208;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50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8"/>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10" name="Google Shape;210;p8"/>
          <p:cNvCxnSpPr/>
          <p:nvPr/>
        </p:nvCxnSpPr>
        <p:spPr>
          <a:xfrm rot="10800000" flipH="1">
            <a:off x="1595362" y="2534623"/>
            <a:ext cx="8758754" cy="19050"/>
          </a:xfrm>
          <a:prstGeom prst="straightConnector1">
            <a:avLst/>
          </a:prstGeom>
          <a:noFill/>
          <a:ln w="38100" cap="flat" cmpd="sng">
            <a:solidFill>
              <a:srgbClr val="FEBA47"/>
            </a:solidFill>
            <a:prstDash val="solid"/>
            <a:round/>
            <a:headEnd type="none" w="sm" len="sm"/>
            <a:tailEnd type="none" w="sm" len="sm"/>
          </a:ln>
        </p:spPr>
      </p:cxnSp>
      <p:sp>
        <p:nvSpPr>
          <p:cNvPr id="211" name="Google Shape;211;p8"/>
          <p:cNvSpPr txBox="1"/>
          <p:nvPr/>
        </p:nvSpPr>
        <p:spPr>
          <a:xfrm>
            <a:off x="1595321" y="1319867"/>
            <a:ext cx="11557479" cy="1252855"/>
          </a:xfrm>
          <a:prstGeom prst="rect">
            <a:avLst/>
          </a:prstGeom>
          <a:noFill/>
          <a:ln>
            <a:noFill/>
          </a:ln>
        </p:spPr>
        <p:txBody>
          <a:bodyPr spcFirstLastPara="1" wrap="square" lIns="0" tIns="0" rIns="0" bIns="0" anchor="t" anchorCtr="0">
            <a:spAutoFit/>
          </a:bodyPr>
          <a:lstStyle/>
          <a:p>
            <a:pPr marL="0" marR="0" lvl="0" indent="0" algn="just" rtl="0">
              <a:lnSpc>
                <a:spcPct val="140005"/>
              </a:lnSpc>
              <a:spcBef>
                <a:spcPts val="0"/>
              </a:spcBef>
              <a:spcAft>
                <a:spcPts val="0"/>
              </a:spcAft>
              <a:buNone/>
            </a:pPr>
            <a:r>
              <a:rPr lang="en-US" sz="7299" b="1">
                <a:solidFill>
                  <a:srgbClr val="FFFFFF"/>
                </a:solidFill>
                <a:latin typeface="Literata"/>
                <a:ea typeface="Literata"/>
                <a:cs typeface="Literata"/>
                <a:sym typeface="Literata"/>
              </a:rPr>
              <a:t>Academic research</a:t>
            </a:r>
            <a:endParaRPr/>
          </a:p>
        </p:txBody>
      </p:sp>
      <p:sp>
        <p:nvSpPr>
          <p:cNvPr id="212" name="Google Shape;212;p8"/>
          <p:cNvSpPr/>
          <p:nvPr/>
        </p:nvSpPr>
        <p:spPr>
          <a:xfrm>
            <a:off x="16744950" y="514350"/>
            <a:ext cx="1028700" cy="1028700"/>
          </a:xfrm>
          <a:custGeom>
            <a:avLst/>
            <a:gdLst/>
            <a:ahLst/>
            <a:cxnLst/>
            <a:rect l="l" t="t" r="r" b="b"/>
            <a:pathLst>
              <a:path w="1028700" h="1028700" extrusionOk="0">
                <a:moveTo>
                  <a:pt x="0" y="0"/>
                </a:moveTo>
                <a:lnTo>
                  <a:pt x="1028700" y="0"/>
                </a:lnTo>
                <a:lnTo>
                  <a:pt x="1028700" y="1028700"/>
                </a:lnTo>
                <a:lnTo>
                  <a:pt x="0" y="10287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8"/>
          <p:cNvSpPr txBox="1"/>
          <p:nvPr/>
        </p:nvSpPr>
        <p:spPr>
          <a:xfrm>
            <a:off x="1595344" y="5793800"/>
            <a:ext cx="14267100" cy="3616200"/>
          </a:xfrm>
          <a:prstGeom prst="rect">
            <a:avLst/>
          </a:prstGeom>
          <a:noFill/>
          <a:ln>
            <a:noFill/>
          </a:ln>
        </p:spPr>
        <p:txBody>
          <a:bodyPr spcFirstLastPara="1" wrap="square" lIns="0" tIns="0" rIns="0" bIns="0" anchor="t" anchorCtr="0">
            <a:spAutoFit/>
          </a:bodyPr>
          <a:lstStyle/>
          <a:p>
            <a:pPr marL="0" marR="0" lvl="0" indent="0" algn="just" rtl="0">
              <a:lnSpc>
                <a:spcPct val="140016"/>
              </a:lnSpc>
              <a:spcBef>
                <a:spcPts val="0"/>
              </a:spcBef>
              <a:spcAft>
                <a:spcPts val="0"/>
              </a:spcAft>
              <a:buNone/>
            </a:pPr>
            <a:r>
              <a:rPr lang="en-US" sz="2499">
                <a:solidFill>
                  <a:srgbClr val="000000"/>
                </a:solidFill>
                <a:latin typeface="Inter"/>
                <a:ea typeface="Inter"/>
                <a:cs typeface="Inter"/>
                <a:sym typeface="Inter"/>
              </a:rPr>
              <a:t>The proposed training intervention and the evaluation of its effectiveness will enable the collection of data by administering surveys to older adults, before and after their participation in the training.</a:t>
            </a:r>
            <a:endParaRPr/>
          </a:p>
          <a:p>
            <a:pPr marL="0" marR="0" lvl="0" indent="0" algn="l" rtl="0">
              <a:lnSpc>
                <a:spcPct val="140016"/>
              </a:lnSpc>
              <a:spcBef>
                <a:spcPts val="0"/>
              </a:spcBef>
              <a:spcAft>
                <a:spcPts val="0"/>
              </a:spcAft>
              <a:buNone/>
            </a:pPr>
            <a:endParaRPr sz="2499">
              <a:solidFill>
                <a:srgbClr val="000000"/>
              </a:solidFill>
              <a:latin typeface="Inter"/>
              <a:ea typeface="Inter"/>
              <a:cs typeface="Inter"/>
              <a:sym typeface="Inter"/>
            </a:endParaRPr>
          </a:p>
          <a:p>
            <a:pPr marL="0" marR="0" lvl="0" indent="0" algn="l" rtl="0">
              <a:lnSpc>
                <a:spcPct val="140016"/>
              </a:lnSpc>
              <a:spcBef>
                <a:spcPts val="0"/>
              </a:spcBef>
              <a:spcAft>
                <a:spcPts val="0"/>
              </a:spcAft>
              <a:buNone/>
            </a:pPr>
            <a:r>
              <a:rPr lang="en-US" sz="2499">
                <a:solidFill>
                  <a:srgbClr val="000000"/>
                </a:solidFill>
                <a:latin typeface="Inter"/>
                <a:ea typeface="Inter"/>
                <a:cs typeface="Inter"/>
                <a:sym typeface="Inter"/>
              </a:rPr>
              <a:t>Academic research focusing on MIL &amp; DL has found that while there is a gap in research on its value and teaching methods for various age groups There is a noticeable shortage of research addressing how older individuals use, understand, and critically engage with media. </a:t>
            </a:r>
            <a:endParaRPr/>
          </a:p>
        </p:txBody>
      </p:sp>
      <p:sp>
        <p:nvSpPr>
          <p:cNvPr id="214" name="Google Shape;214;p8"/>
          <p:cNvSpPr txBox="1"/>
          <p:nvPr/>
        </p:nvSpPr>
        <p:spPr>
          <a:xfrm>
            <a:off x="1595321" y="2751623"/>
            <a:ext cx="10001163" cy="860425"/>
          </a:xfrm>
          <a:prstGeom prst="rect">
            <a:avLst/>
          </a:prstGeom>
          <a:noFill/>
          <a:ln>
            <a:noFill/>
          </a:ln>
        </p:spPr>
        <p:txBody>
          <a:bodyPr spcFirstLastPara="1" wrap="square" lIns="0" tIns="0" rIns="0" bIns="0" anchor="t" anchorCtr="0">
            <a:spAutoFit/>
          </a:bodyPr>
          <a:lstStyle/>
          <a:p>
            <a:pPr marL="0" marR="0" lvl="0" indent="0" algn="just" rtl="0">
              <a:lnSpc>
                <a:spcPct val="140016"/>
              </a:lnSpc>
              <a:spcBef>
                <a:spcPts val="0"/>
              </a:spcBef>
              <a:spcAft>
                <a:spcPts val="0"/>
              </a:spcAft>
              <a:buNone/>
            </a:pPr>
            <a:r>
              <a:rPr lang="en-US" sz="2499">
                <a:solidFill>
                  <a:srgbClr val="FFFFFF"/>
                </a:solidFill>
                <a:latin typeface="Inter"/>
                <a:ea typeface="Inter"/>
                <a:cs typeface="Inter"/>
                <a:sym typeface="Inter"/>
              </a:rPr>
              <a:t>The expected outcome is the collection of qualitative and quantitative data for the future development of a research paper.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cxnSp>
        <p:nvCxnSpPr>
          <p:cNvPr id="220" name="Google Shape;220;p9"/>
          <p:cNvCxnSpPr/>
          <p:nvPr/>
        </p:nvCxnSpPr>
        <p:spPr>
          <a:xfrm>
            <a:off x="4679525" y="4094940"/>
            <a:ext cx="3298275" cy="0"/>
          </a:xfrm>
          <a:prstGeom prst="straightConnector1">
            <a:avLst/>
          </a:prstGeom>
          <a:noFill/>
          <a:ln w="38100" cap="flat" cmpd="sng">
            <a:solidFill>
              <a:srgbClr val="1850B8"/>
            </a:solidFill>
            <a:prstDash val="solid"/>
            <a:round/>
            <a:headEnd type="none" w="sm" len="sm"/>
            <a:tailEnd type="none" w="sm" len="sm"/>
          </a:ln>
        </p:spPr>
      </p:cxnSp>
      <p:cxnSp>
        <p:nvCxnSpPr>
          <p:cNvPr id="221" name="Google Shape;221;p9"/>
          <p:cNvCxnSpPr/>
          <p:nvPr/>
        </p:nvCxnSpPr>
        <p:spPr>
          <a:xfrm>
            <a:off x="10311500" y="4094940"/>
            <a:ext cx="4965762" cy="0"/>
          </a:xfrm>
          <a:prstGeom prst="straightConnector1">
            <a:avLst/>
          </a:prstGeom>
          <a:noFill/>
          <a:ln w="38100" cap="flat" cmpd="sng">
            <a:solidFill>
              <a:srgbClr val="FEBA47"/>
            </a:solidFill>
            <a:prstDash val="solid"/>
            <a:round/>
            <a:headEnd type="none" w="sm" len="sm"/>
            <a:tailEnd type="none" w="sm" len="sm"/>
          </a:ln>
        </p:spPr>
      </p:cxnSp>
      <p:grpSp>
        <p:nvGrpSpPr>
          <p:cNvPr id="222" name="Google Shape;222;p9"/>
          <p:cNvGrpSpPr/>
          <p:nvPr/>
        </p:nvGrpSpPr>
        <p:grpSpPr>
          <a:xfrm>
            <a:off x="2212158" y="2936558"/>
            <a:ext cx="13863683" cy="4306729"/>
            <a:chOff x="0" y="-142875"/>
            <a:chExt cx="18484911" cy="5742305"/>
          </a:xfrm>
        </p:grpSpPr>
        <p:sp>
          <p:nvSpPr>
            <p:cNvPr id="223" name="Google Shape;223;p9"/>
            <p:cNvSpPr txBox="1"/>
            <p:nvPr/>
          </p:nvSpPr>
          <p:spPr>
            <a:xfrm>
              <a:off x="0" y="1724448"/>
              <a:ext cx="7664511" cy="2883958"/>
            </a:xfrm>
            <a:prstGeom prst="rect">
              <a:avLst/>
            </a:prstGeom>
            <a:noFill/>
            <a:ln>
              <a:noFill/>
            </a:ln>
          </p:spPr>
          <p:txBody>
            <a:bodyPr spcFirstLastPara="1" wrap="square" lIns="0" tIns="0" rIns="0" bIns="0" anchor="t" anchorCtr="0">
              <a:spAutoFit/>
            </a:bodyPr>
            <a:lstStyle/>
            <a:p>
              <a:pPr marL="0" marR="0" lvl="0" indent="0" algn="r" rtl="0">
                <a:lnSpc>
                  <a:spcPct val="140016"/>
                </a:lnSpc>
                <a:spcBef>
                  <a:spcPts val="0"/>
                </a:spcBef>
                <a:spcAft>
                  <a:spcPts val="0"/>
                </a:spcAft>
                <a:buNone/>
              </a:pPr>
              <a:r>
                <a:rPr lang="en-US" sz="2499">
                  <a:solidFill>
                    <a:srgbClr val="000000"/>
                  </a:solidFill>
                  <a:latin typeface="Inter"/>
                  <a:ea typeface="Inter"/>
                  <a:cs typeface="Inter"/>
                  <a:sym typeface="Inter"/>
                </a:rPr>
                <a:t>the 65-74 age group has the highest percentage of low digital skills (54%), showing that the Italian country is still lagging far behind other EU member states.</a:t>
              </a:r>
              <a:endParaRPr/>
            </a:p>
          </p:txBody>
        </p:sp>
        <p:sp>
          <p:nvSpPr>
            <p:cNvPr id="224" name="Google Shape;224;p9"/>
            <p:cNvSpPr txBox="1"/>
            <p:nvPr/>
          </p:nvSpPr>
          <p:spPr>
            <a:xfrm>
              <a:off x="10820400" y="1724448"/>
              <a:ext cx="7664511" cy="2883958"/>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499">
                  <a:solidFill>
                    <a:srgbClr val="000000"/>
                  </a:solidFill>
                  <a:latin typeface="Inter"/>
                  <a:ea typeface="Inter"/>
                  <a:cs typeface="Inter"/>
                  <a:sym typeface="Inter"/>
                </a:rPr>
                <a:t>we find a more differentiated situation for the 65-74 age group: while 9% of respondents have advanced skills and 20% have basic skills, 18% have low skills, and 17% have very low.</a:t>
              </a:r>
              <a:endParaRPr/>
            </a:p>
          </p:txBody>
        </p:sp>
        <p:sp>
          <p:nvSpPr>
            <p:cNvPr id="225" name="Google Shape;225;p9"/>
            <p:cNvSpPr txBox="1"/>
            <p:nvPr/>
          </p:nvSpPr>
          <p:spPr>
            <a:xfrm>
              <a:off x="2160489" y="5256530"/>
              <a:ext cx="5504021" cy="3429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a:solidFill>
                    <a:srgbClr val="000000"/>
                  </a:solidFill>
                  <a:latin typeface="Inter"/>
                  <a:ea typeface="Inter"/>
                  <a:cs typeface="Inter"/>
                  <a:sym typeface="Inter"/>
                </a:rPr>
                <a:t>based on research conducted by Istat in 2019</a:t>
              </a:r>
              <a:endParaRPr/>
            </a:p>
          </p:txBody>
        </p:sp>
        <p:sp>
          <p:nvSpPr>
            <p:cNvPr id="226" name="Google Shape;226;p9"/>
            <p:cNvSpPr txBox="1"/>
            <p:nvPr/>
          </p:nvSpPr>
          <p:spPr>
            <a:xfrm>
              <a:off x="2051779" y="-142875"/>
              <a:ext cx="5612733" cy="1622848"/>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7299">
                  <a:solidFill>
                    <a:srgbClr val="000000"/>
                  </a:solidFill>
                  <a:latin typeface="Literata"/>
                  <a:ea typeface="Literata"/>
                  <a:cs typeface="Literata"/>
                  <a:sym typeface="Literata"/>
                </a:rPr>
                <a:t>In Italy</a:t>
              </a:r>
              <a:endParaRPr/>
            </a:p>
          </p:txBody>
        </p:sp>
        <p:sp>
          <p:nvSpPr>
            <p:cNvPr id="227" name="Google Shape;227;p9"/>
            <p:cNvSpPr txBox="1"/>
            <p:nvPr/>
          </p:nvSpPr>
          <p:spPr>
            <a:xfrm>
              <a:off x="10820400" y="-142875"/>
              <a:ext cx="6526530" cy="1622848"/>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7299">
                  <a:solidFill>
                    <a:srgbClr val="000000"/>
                  </a:solidFill>
                  <a:latin typeface="Literata"/>
                  <a:ea typeface="Literata"/>
                  <a:cs typeface="Literata"/>
                  <a:sym typeface="Literata"/>
                </a:rPr>
                <a:t>In Belgium</a:t>
              </a:r>
              <a:endParaRPr/>
            </a:p>
          </p:txBody>
        </p:sp>
        <p:sp>
          <p:nvSpPr>
            <p:cNvPr id="228" name="Google Shape;228;p9"/>
            <p:cNvSpPr txBox="1"/>
            <p:nvPr/>
          </p:nvSpPr>
          <p:spPr>
            <a:xfrm>
              <a:off x="10820400" y="5256530"/>
              <a:ext cx="5610384" cy="3429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a:solidFill>
                    <a:srgbClr val="000000"/>
                  </a:solidFill>
                  <a:latin typeface="Inter"/>
                  <a:ea typeface="Inter"/>
                  <a:cs typeface="Inter"/>
                  <a:sym typeface="Inter"/>
                </a:rPr>
                <a:t>based on a 2021 Statbel survey on digital skills</a:t>
              </a:r>
              <a:endParaRPr/>
            </a:p>
          </p:txBody>
        </p:sp>
      </p:grpSp>
      <p:grpSp>
        <p:nvGrpSpPr>
          <p:cNvPr id="229" name="Google Shape;229;p9"/>
          <p:cNvGrpSpPr/>
          <p:nvPr/>
        </p:nvGrpSpPr>
        <p:grpSpPr>
          <a:xfrm>
            <a:off x="8338459" y="2862888"/>
            <a:ext cx="1611081" cy="4380399"/>
            <a:chOff x="0" y="-241102"/>
            <a:chExt cx="2148108" cy="5840532"/>
          </a:xfrm>
        </p:grpSpPr>
        <p:grpSp>
          <p:nvGrpSpPr>
            <p:cNvPr id="230" name="Google Shape;230;p9"/>
            <p:cNvGrpSpPr/>
            <p:nvPr/>
          </p:nvGrpSpPr>
          <p:grpSpPr>
            <a:xfrm>
              <a:off x="0" y="-241102"/>
              <a:ext cx="226121" cy="5840532"/>
              <a:chOff x="0" y="-47625"/>
              <a:chExt cx="44666" cy="1153685"/>
            </a:xfrm>
          </p:grpSpPr>
          <p:sp>
            <p:nvSpPr>
              <p:cNvPr id="231" name="Google Shape;231;p9"/>
              <p:cNvSpPr/>
              <p:nvPr/>
            </p:nvSpPr>
            <p:spPr>
              <a:xfrm>
                <a:off x="0" y="0"/>
                <a:ext cx="44666" cy="1106060"/>
              </a:xfrm>
              <a:custGeom>
                <a:avLst/>
                <a:gdLst/>
                <a:ahLst/>
                <a:cxnLst/>
                <a:rect l="l" t="t" r="r" b="b"/>
                <a:pathLst>
                  <a:path w="44666" h="1106060" extrusionOk="0">
                    <a:moveTo>
                      <a:pt x="0" y="0"/>
                    </a:moveTo>
                    <a:lnTo>
                      <a:pt x="44666" y="0"/>
                    </a:lnTo>
                    <a:lnTo>
                      <a:pt x="44666" y="1106060"/>
                    </a:lnTo>
                    <a:lnTo>
                      <a:pt x="0" y="1106060"/>
                    </a:lnTo>
                    <a:close/>
                  </a:path>
                </a:pathLst>
              </a:custGeom>
              <a:solidFill>
                <a:srgbClr val="1850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9"/>
              <p:cNvSpPr txBox="1"/>
              <p:nvPr/>
            </p:nvSpPr>
            <p:spPr>
              <a:xfrm>
                <a:off x="0" y="-47625"/>
                <a:ext cx="44666" cy="1153685"/>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3" name="Google Shape;233;p9"/>
            <p:cNvGrpSpPr/>
            <p:nvPr/>
          </p:nvGrpSpPr>
          <p:grpSpPr>
            <a:xfrm>
              <a:off x="1921987" y="-241102"/>
              <a:ext cx="226121" cy="5840532"/>
              <a:chOff x="0" y="-47625"/>
              <a:chExt cx="44666" cy="1153685"/>
            </a:xfrm>
          </p:grpSpPr>
          <p:sp>
            <p:nvSpPr>
              <p:cNvPr id="234" name="Google Shape;234;p9"/>
              <p:cNvSpPr/>
              <p:nvPr/>
            </p:nvSpPr>
            <p:spPr>
              <a:xfrm>
                <a:off x="0" y="0"/>
                <a:ext cx="44666" cy="1106060"/>
              </a:xfrm>
              <a:custGeom>
                <a:avLst/>
                <a:gdLst/>
                <a:ahLst/>
                <a:cxnLst/>
                <a:rect l="l" t="t" r="r" b="b"/>
                <a:pathLst>
                  <a:path w="44666" h="1106060" extrusionOk="0">
                    <a:moveTo>
                      <a:pt x="0" y="0"/>
                    </a:moveTo>
                    <a:lnTo>
                      <a:pt x="44666" y="0"/>
                    </a:lnTo>
                    <a:lnTo>
                      <a:pt x="44666" y="1106060"/>
                    </a:lnTo>
                    <a:lnTo>
                      <a:pt x="0" y="1106060"/>
                    </a:lnTo>
                    <a:close/>
                  </a:path>
                </a:pathLst>
              </a:custGeom>
              <a:solidFill>
                <a:srgbClr val="FEBA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9"/>
              <p:cNvSpPr txBox="1"/>
              <p:nvPr/>
            </p:nvSpPr>
            <p:spPr>
              <a:xfrm>
                <a:off x="0" y="-47625"/>
                <a:ext cx="44666" cy="1153685"/>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236" name="Google Shape;236;p9"/>
          <p:cNvSpPr/>
          <p:nvPr/>
        </p:nvSpPr>
        <p:spPr>
          <a:xfrm>
            <a:off x="16744950" y="514350"/>
            <a:ext cx="1028700" cy="1028700"/>
          </a:xfrm>
          <a:custGeom>
            <a:avLst/>
            <a:gdLst/>
            <a:ahLst/>
            <a:cxnLst/>
            <a:rect l="l" t="t" r="r" b="b"/>
            <a:pathLst>
              <a:path w="1028700" h="1028700" extrusionOk="0">
                <a:moveTo>
                  <a:pt x="0" y="0"/>
                </a:moveTo>
                <a:lnTo>
                  <a:pt x="1028700" y="0"/>
                </a:lnTo>
                <a:lnTo>
                  <a:pt x="1028700" y="1028700"/>
                </a:lnTo>
                <a:lnTo>
                  <a:pt x="0" y="10287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2628</Words>
  <Application>Microsoft Office PowerPoint</Application>
  <PresentationFormat>Aangepast</PresentationFormat>
  <Paragraphs>177</Paragraphs>
  <Slides>17</Slides>
  <Notes>17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Literata</vt:lpstr>
      <vt:lpstr>Inter</vt:lpstr>
      <vt:lpstr>Arial</vt:lpstr>
      <vt:lpstr>Calibri</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Pol</dc:creator>
  <cp:lastModifiedBy>Pol Deltour</cp:lastModifiedBy>
  <cp:revision>1</cp:revision>
  <dcterms:created xsi:type="dcterms:W3CDTF">2006-08-16T00:00:00Z</dcterms:created>
  <dcterms:modified xsi:type="dcterms:W3CDTF">2025-01-30T08:19:14Z</dcterms:modified>
</cp:coreProperties>
</file>